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6"/>
  </p:notesMasterIdLst>
  <p:sldIdLst>
    <p:sldId id="405" r:id="rId6"/>
    <p:sldId id="406" r:id="rId7"/>
    <p:sldId id="413" r:id="rId8"/>
    <p:sldId id="404" r:id="rId9"/>
    <p:sldId id="359" r:id="rId10"/>
    <p:sldId id="409" r:id="rId11"/>
    <p:sldId id="407" r:id="rId12"/>
    <p:sldId id="370" r:id="rId13"/>
    <p:sldId id="371" r:id="rId14"/>
    <p:sldId id="367"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ssaretti, Joe (MCSS)" initials="JP" lastIdx="3" clrIdx="0"/>
  <p:cmAuthor id="1" name="Chevalier, Carmen (CSS)" initials="CC(" lastIdx="6" clrIdx="1"/>
  <p:cmAuthor id="2" name="Mercer, Imogen (MCSS)" initials="MI(" lastIdx="8"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6D8D8"/>
    <a:srgbClr val="F05A2A"/>
    <a:srgbClr val="FFFF66"/>
    <a:srgbClr val="F2B800"/>
    <a:srgbClr val="FFFF00"/>
    <a:srgbClr val="5758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5DA1A5-C77E-4143-B628-DB68422DE6A6}" v="12" dt="2018-06-27T18:07:11.4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52" autoAdjust="0"/>
    <p:restoredTop sz="76821" autoAdjust="0"/>
  </p:normalViewPr>
  <p:slideViewPr>
    <p:cSldViewPr>
      <p:cViewPr>
        <p:scale>
          <a:sx n="50" d="100"/>
          <a:sy n="50" d="100"/>
        </p:scale>
        <p:origin x="-2731" y="-451"/>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mitri Bonnet" userId="b0fa89803b6be702" providerId="LiveId" clId="{245DA1A5-C77E-4143-B628-DB68422DE6A6}"/>
    <pc:docChg chg="undo modSld">
      <pc:chgData name="Dimitri Bonnet" userId="b0fa89803b6be702" providerId="LiveId" clId="{245DA1A5-C77E-4143-B628-DB68422DE6A6}" dt="2018-06-27T18:07:11.402" v="11" actId="20577"/>
      <pc:docMkLst>
        <pc:docMk/>
      </pc:docMkLst>
      <pc:sldChg chg="modSp">
        <pc:chgData name="Dimitri Bonnet" userId="b0fa89803b6be702" providerId="LiveId" clId="{245DA1A5-C77E-4143-B628-DB68422DE6A6}" dt="2018-06-27T18:07:11.402" v="11" actId="20577"/>
        <pc:sldMkLst>
          <pc:docMk/>
          <pc:sldMk cId="2832555337" sldId="367"/>
        </pc:sldMkLst>
        <pc:spChg chg="mod">
          <ac:chgData name="Dimitri Bonnet" userId="b0fa89803b6be702" providerId="LiveId" clId="{245DA1A5-C77E-4143-B628-DB68422DE6A6}" dt="2018-06-27T18:07:11.402" v="11" actId="20577"/>
          <ac:spMkLst>
            <pc:docMk/>
            <pc:sldMk cId="2832555337" sldId="367"/>
            <ac:spMk id="42" creationId="{00000000-0000-0000-0000-000000000000}"/>
          </ac:spMkLst>
        </pc:spChg>
      </pc:sldChg>
      <pc:sldChg chg="modSp">
        <pc:chgData name="Dimitri Bonnet" userId="b0fa89803b6be702" providerId="LiveId" clId="{245DA1A5-C77E-4143-B628-DB68422DE6A6}" dt="2018-06-27T18:03:26.704" v="2" actId="20577"/>
        <pc:sldMkLst>
          <pc:docMk/>
          <pc:sldMk cId="1083670075" sldId="405"/>
        </pc:sldMkLst>
        <pc:spChg chg="mod">
          <ac:chgData name="Dimitri Bonnet" userId="b0fa89803b6be702" providerId="LiveId" clId="{245DA1A5-C77E-4143-B628-DB68422DE6A6}" dt="2018-06-27T18:03:26.704" v="2" actId="20577"/>
          <ac:spMkLst>
            <pc:docMk/>
            <pc:sldMk cId="1083670075" sldId="405"/>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1CEFC3E-A9DE-4AE2-8282-1369BDE8868C}" type="datetimeFigureOut">
              <a:rPr lang="en-CA" smtClean="0"/>
              <a:t>28/06/2018</a:t>
            </a:fld>
            <a:endParaRPr lang="en-CA"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BB23B61-BC8F-44FC-AEAA-9A969C2E26C2}" type="slidenum">
              <a:rPr lang="en-CA" smtClean="0"/>
              <a:t>‹#›</a:t>
            </a:fld>
            <a:endParaRPr lang="en-CA" dirty="0"/>
          </a:p>
        </p:txBody>
      </p:sp>
    </p:spTree>
    <p:extLst>
      <p:ext uri="{BB962C8B-B14F-4D97-AF65-F5344CB8AC3E}">
        <p14:creationId xmlns:p14="http://schemas.microsoft.com/office/powerpoint/2010/main" val="3704626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BB23B61-BC8F-44FC-AEAA-9A969C2E26C2}" type="slidenum">
              <a:rPr lang="en-CA" smtClean="0"/>
              <a:t>3</a:t>
            </a:fld>
            <a:endParaRPr lang="en-CA" dirty="0"/>
          </a:p>
        </p:txBody>
      </p:sp>
    </p:spTree>
    <p:extLst>
      <p:ext uri="{BB962C8B-B14F-4D97-AF65-F5344CB8AC3E}">
        <p14:creationId xmlns:p14="http://schemas.microsoft.com/office/powerpoint/2010/main" val="3260199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BB23B61-BC8F-44FC-AEAA-9A969C2E26C2}" type="slidenum">
              <a:rPr lang="en-CA" smtClean="0"/>
              <a:t>5</a:t>
            </a:fld>
            <a:endParaRPr lang="en-CA" dirty="0"/>
          </a:p>
        </p:txBody>
      </p:sp>
    </p:spTree>
    <p:extLst>
      <p:ext uri="{BB962C8B-B14F-4D97-AF65-F5344CB8AC3E}">
        <p14:creationId xmlns:p14="http://schemas.microsoft.com/office/powerpoint/2010/main" val="2283144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BB23B61-BC8F-44FC-AEAA-9A969C2E26C2}" type="slidenum">
              <a:rPr lang="en-CA" smtClean="0"/>
              <a:t>6</a:t>
            </a:fld>
            <a:endParaRPr lang="en-CA" dirty="0"/>
          </a:p>
        </p:txBody>
      </p:sp>
    </p:spTree>
    <p:extLst>
      <p:ext uri="{BB962C8B-B14F-4D97-AF65-F5344CB8AC3E}">
        <p14:creationId xmlns:p14="http://schemas.microsoft.com/office/powerpoint/2010/main" val="2283144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1DCBE13-0A9D-483B-B512-2A0BCA110BB3}" type="slidenum">
              <a:rPr lang="en-CA" smtClean="0"/>
              <a:t>7</a:t>
            </a:fld>
            <a:endParaRPr lang="en-CA" dirty="0"/>
          </a:p>
        </p:txBody>
      </p:sp>
    </p:spTree>
    <p:extLst>
      <p:ext uri="{BB962C8B-B14F-4D97-AF65-F5344CB8AC3E}">
        <p14:creationId xmlns:p14="http://schemas.microsoft.com/office/powerpoint/2010/main" val="3534861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dirty="0"/>
          </a:p>
        </p:txBody>
      </p:sp>
      <p:sp>
        <p:nvSpPr>
          <p:cNvPr id="430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09" indent="-285734">
              <a:defRPr>
                <a:solidFill>
                  <a:schemeClr val="tx1"/>
                </a:solidFill>
                <a:latin typeface="Calibri" pitchFamily="34" charset="0"/>
              </a:defRPr>
            </a:lvl2pPr>
            <a:lvl3pPr marL="1142937" indent="-228587">
              <a:defRPr>
                <a:solidFill>
                  <a:schemeClr val="tx1"/>
                </a:solidFill>
                <a:latin typeface="Calibri" pitchFamily="34" charset="0"/>
              </a:defRPr>
            </a:lvl3pPr>
            <a:lvl4pPr marL="1600111" indent="-228587">
              <a:defRPr>
                <a:solidFill>
                  <a:schemeClr val="tx1"/>
                </a:solidFill>
                <a:latin typeface="Calibri" pitchFamily="34" charset="0"/>
              </a:defRPr>
            </a:lvl4pPr>
            <a:lvl5pPr marL="2057287" indent="-228587">
              <a:defRPr>
                <a:solidFill>
                  <a:schemeClr val="tx1"/>
                </a:solidFill>
                <a:latin typeface="Calibri" pitchFamily="34" charset="0"/>
              </a:defRPr>
            </a:lvl5pPr>
            <a:lvl6pPr marL="2514461" indent="-228587" fontAlgn="base">
              <a:spcBef>
                <a:spcPct val="0"/>
              </a:spcBef>
              <a:spcAft>
                <a:spcPct val="0"/>
              </a:spcAft>
              <a:defRPr>
                <a:solidFill>
                  <a:schemeClr val="tx1"/>
                </a:solidFill>
                <a:latin typeface="Calibri" pitchFamily="34" charset="0"/>
              </a:defRPr>
            </a:lvl6pPr>
            <a:lvl7pPr marL="2971635" indent="-228587" fontAlgn="base">
              <a:spcBef>
                <a:spcPct val="0"/>
              </a:spcBef>
              <a:spcAft>
                <a:spcPct val="0"/>
              </a:spcAft>
              <a:defRPr>
                <a:solidFill>
                  <a:schemeClr val="tx1"/>
                </a:solidFill>
                <a:latin typeface="Calibri" pitchFamily="34" charset="0"/>
              </a:defRPr>
            </a:lvl7pPr>
            <a:lvl8pPr marL="3428811" indent="-228587" fontAlgn="base">
              <a:spcBef>
                <a:spcPct val="0"/>
              </a:spcBef>
              <a:spcAft>
                <a:spcPct val="0"/>
              </a:spcAft>
              <a:defRPr>
                <a:solidFill>
                  <a:schemeClr val="tx1"/>
                </a:solidFill>
                <a:latin typeface="Calibri" pitchFamily="34" charset="0"/>
              </a:defRPr>
            </a:lvl8pPr>
            <a:lvl9pPr marL="3885985" indent="-228587"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EF9CE028-4F8C-429E-AD39-CC0E67E7AFF5}" type="slidenum">
              <a:rPr lang="en-CA" smtClean="0">
                <a:solidFill>
                  <a:prstClr val="black"/>
                </a:solidFill>
              </a:rPr>
              <a:pPr fontAlgn="base">
                <a:spcBef>
                  <a:spcPct val="0"/>
                </a:spcBef>
                <a:spcAft>
                  <a:spcPct val="0"/>
                </a:spcAft>
                <a:defRPr/>
              </a:pPr>
              <a:t>10</a:t>
            </a:fld>
            <a:endParaRPr lang="en-CA"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V="1">
            <a:off x="-1" y="6557115"/>
            <a:ext cx="8458201" cy="45719"/>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2399" y="228601"/>
            <a:ext cx="2960724" cy="1060881"/>
          </a:xfrm>
          <a:prstGeom prst="rect">
            <a:avLst/>
          </a:prstGeom>
        </p:spPr>
      </p:pic>
    </p:spTree>
    <p:extLst>
      <p:ext uri="{BB962C8B-B14F-4D97-AF65-F5344CB8AC3E}">
        <p14:creationId xmlns:p14="http://schemas.microsoft.com/office/powerpoint/2010/main" val="2529323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76200"/>
            <a:ext cx="8229600" cy="1143000"/>
          </a:xfrm>
        </p:spPr>
        <p:txBody>
          <a:bodyPr>
            <a:normAutofit/>
          </a:bodyPr>
          <a:lstStyle>
            <a:lvl1pPr algn="l">
              <a:defRPr sz="2800"/>
            </a:lvl1pPr>
          </a:lstStyle>
          <a:p>
            <a:r>
              <a:rPr lang="en-US" dirty="0"/>
              <a:t>Click to edit Master title style</a:t>
            </a:r>
            <a:endParaRPr lang="en-CA" dirty="0"/>
          </a:p>
        </p:txBody>
      </p:sp>
      <p:sp>
        <p:nvSpPr>
          <p:cNvPr id="3" name="Vertical Text Placeholder 2"/>
          <p:cNvSpPr>
            <a:spLocks noGrp="1"/>
          </p:cNvSpPr>
          <p:nvPr>
            <p:ph type="body" orient="vert" idx="1"/>
          </p:nvPr>
        </p:nvSpPr>
        <p:spPr>
          <a:xfrm>
            <a:off x="457200" y="1905001"/>
            <a:ext cx="8229600" cy="4221163"/>
          </a:xfrm>
        </p:spPr>
        <p:txBody>
          <a:bodyPr vert="eaVert"/>
          <a:lstStyle>
            <a:lvl1pPr marL="342900" indent="-342900">
              <a:buClr>
                <a:schemeClr val="accent6">
                  <a:lumMod val="75000"/>
                </a:schemeClr>
              </a:buClr>
              <a:buFont typeface="Wingdings" panose="05000000000000000000" pitchFamily="2" charset="2"/>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Date Placeholder 3"/>
          <p:cNvSpPr>
            <a:spLocks noGrp="1"/>
          </p:cNvSpPr>
          <p:nvPr>
            <p:ph type="dt" sz="half" idx="10"/>
          </p:nvPr>
        </p:nvSpPr>
        <p:spPr/>
        <p:txBody>
          <a:bodyPr/>
          <a:lstStyle/>
          <a:p>
            <a:fld id="{8876F110-C6F4-4A04-9FFA-F0975E5C914A}" type="datetime1">
              <a:rPr lang="en-CA" smtClean="0"/>
              <a:t>28/06/2018</a:t>
            </a:fld>
            <a:endParaRPr lang="en-CA" dirty="0"/>
          </a:p>
        </p:txBody>
      </p:sp>
      <p:sp>
        <p:nvSpPr>
          <p:cNvPr id="5" name="Footer Placeholder 4"/>
          <p:cNvSpPr>
            <a:spLocks noGrp="1"/>
          </p:cNvSpPr>
          <p:nvPr>
            <p:ph type="ftr" sz="quarter" idx="11"/>
          </p:nvPr>
        </p:nvSpPr>
        <p:spPr/>
        <p:txBody>
          <a:bodyPr/>
          <a:lstStyle/>
          <a:p>
            <a:r>
              <a:rPr lang="en-CA" dirty="0"/>
              <a:t>DRAFT</a:t>
            </a:r>
          </a:p>
        </p:txBody>
      </p:sp>
      <p:sp>
        <p:nvSpPr>
          <p:cNvPr id="6" name="Slide Number Placeholder 5"/>
          <p:cNvSpPr>
            <a:spLocks noGrp="1"/>
          </p:cNvSpPr>
          <p:nvPr>
            <p:ph type="sldNum" sz="quarter" idx="12"/>
          </p:nvPr>
        </p:nvSpPr>
        <p:spPr/>
        <p:txBody>
          <a:bodyPr/>
          <a:lstStyle/>
          <a:p>
            <a:fld id="{53BC4A81-272D-4B6C-9094-3AE27DC0A8E0}" type="slidenum">
              <a:rPr lang="en-CA" smtClean="0"/>
              <a:t>‹#›</a:t>
            </a:fld>
            <a:endParaRPr lang="en-CA" dirty="0"/>
          </a:p>
        </p:txBody>
      </p:sp>
      <p:pic>
        <p:nvPicPr>
          <p:cNvPr id="7"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712137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5440363"/>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685801"/>
            <a:ext cx="6019800" cy="5440363"/>
          </a:xfrm>
        </p:spPr>
        <p:txBody>
          <a:bodyPr vert="eaVert"/>
          <a:lstStyle>
            <a:lvl1pPr marL="342900" indent="-342900">
              <a:buClr>
                <a:schemeClr val="accent6">
                  <a:lumMod val="75000"/>
                </a:schemeClr>
              </a:buClr>
              <a:buFont typeface="Wingdings" panose="05000000000000000000" pitchFamily="2" charset="2"/>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Date Placeholder 3"/>
          <p:cNvSpPr>
            <a:spLocks noGrp="1"/>
          </p:cNvSpPr>
          <p:nvPr>
            <p:ph type="dt" sz="half" idx="10"/>
          </p:nvPr>
        </p:nvSpPr>
        <p:spPr/>
        <p:txBody>
          <a:bodyPr/>
          <a:lstStyle/>
          <a:p>
            <a:fld id="{E59F40E8-A9B9-43F6-9C44-61CC72F009D8}" type="datetime1">
              <a:rPr lang="en-CA" smtClean="0"/>
              <a:t>28/06/2018</a:t>
            </a:fld>
            <a:endParaRPr lang="en-CA" dirty="0"/>
          </a:p>
        </p:txBody>
      </p:sp>
      <p:sp>
        <p:nvSpPr>
          <p:cNvPr id="5" name="Footer Placeholder 4"/>
          <p:cNvSpPr>
            <a:spLocks noGrp="1"/>
          </p:cNvSpPr>
          <p:nvPr>
            <p:ph type="ftr" sz="quarter" idx="11"/>
          </p:nvPr>
        </p:nvSpPr>
        <p:spPr/>
        <p:txBody>
          <a:bodyPr/>
          <a:lstStyle/>
          <a:p>
            <a:r>
              <a:rPr lang="en-CA" dirty="0"/>
              <a:t>DRAFT</a:t>
            </a:r>
          </a:p>
        </p:txBody>
      </p:sp>
      <p:sp>
        <p:nvSpPr>
          <p:cNvPr id="6" name="Slide Number Placeholder 5"/>
          <p:cNvSpPr>
            <a:spLocks noGrp="1"/>
          </p:cNvSpPr>
          <p:nvPr>
            <p:ph type="sldNum" sz="quarter" idx="12"/>
          </p:nvPr>
        </p:nvSpPr>
        <p:spPr/>
        <p:txBody>
          <a:bodyPr/>
          <a:lstStyle/>
          <a:p>
            <a:fld id="{53BC4A81-272D-4B6C-9094-3AE27DC0A8E0}" type="slidenum">
              <a:rPr lang="en-CA" smtClean="0"/>
              <a:t>‹#›</a:t>
            </a:fld>
            <a:endParaRPr lang="en-CA" dirty="0"/>
          </a:p>
        </p:txBody>
      </p:sp>
      <p:pic>
        <p:nvPicPr>
          <p:cNvPr id="7"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3951803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V="1">
            <a:off x="-1" y="6557115"/>
            <a:ext cx="8458201" cy="45719"/>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2399" y="228601"/>
            <a:ext cx="2960724" cy="1060881"/>
          </a:xfrm>
          <a:prstGeom prst="rect">
            <a:avLst/>
          </a:prstGeom>
        </p:spPr>
      </p:pic>
    </p:spTree>
    <p:extLst>
      <p:ext uri="{BB962C8B-B14F-4D97-AF65-F5344CB8AC3E}">
        <p14:creationId xmlns:p14="http://schemas.microsoft.com/office/powerpoint/2010/main" val="2173858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762000"/>
            <a:ext cx="8183880" cy="1143000"/>
          </a:xfrm>
        </p:spPr>
        <p:txBody>
          <a:bodyPr/>
          <a:lstStyle/>
          <a:p>
            <a:r>
              <a:rPr lang="en-US"/>
              <a:t>Click to edit Master title style</a:t>
            </a:r>
            <a:endParaRPr lang="en-CA"/>
          </a:p>
        </p:txBody>
      </p:sp>
      <p:sp>
        <p:nvSpPr>
          <p:cNvPr id="4" name="Date Placeholder 3"/>
          <p:cNvSpPr>
            <a:spLocks noGrp="1"/>
          </p:cNvSpPr>
          <p:nvPr>
            <p:ph type="dt" sz="half" idx="10"/>
          </p:nvPr>
        </p:nvSpPr>
        <p:spPr/>
        <p:txBody>
          <a:bodyPr/>
          <a:lstStyle/>
          <a:p>
            <a:fld id="{C9795A5E-CBF7-4CE8-BDAE-E57B42E8E315}" type="datetime1">
              <a:rPr lang="en-CA" smtClean="0">
                <a:solidFill>
                  <a:prstClr val="black">
                    <a:tint val="75000"/>
                  </a:prstClr>
                </a:solidFill>
              </a:rPr>
              <a:t>28/06/2018</a:t>
            </a:fld>
            <a:endParaRPr lang="en-CA" dirty="0">
              <a:solidFill>
                <a:prstClr val="black">
                  <a:tint val="75000"/>
                </a:prstClr>
              </a:solidFill>
            </a:endParaRPr>
          </a:p>
        </p:txBody>
      </p:sp>
      <p:sp>
        <p:nvSpPr>
          <p:cNvPr id="5" name="Footer Placeholder 4"/>
          <p:cNvSpPr>
            <a:spLocks noGrp="1"/>
          </p:cNvSpPr>
          <p:nvPr>
            <p:ph type="ftr" sz="quarter" idx="11"/>
          </p:nvPr>
        </p:nvSpPr>
        <p:spPr/>
        <p:txBody>
          <a:bodyPr/>
          <a:lstStyle/>
          <a:p>
            <a:r>
              <a:rPr lang="en-CA" dirty="0">
                <a:solidFill>
                  <a:prstClr val="black">
                    <a:tint val="75000"/>
                  </a:prstClr>
                </a:solidFill>
              </a:rPr>
              <a:t>DRAFT</a:t>
            </a:r>
          </a:p>
        </p:txBody>
      </p:sp>
      <p:sp>
        <p:nvSpPr>
          <p:cNvPr id="6" name="Slide Number Placeholder 5"/>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sp>
        <p:nvSpPr>
          <p:cNvPr id="7" name="Content Placeholder 2"/>
          <p:cNvSpPr>
            <a:spLocks noGrp="1"/>
          </p:cNvSpPr>
          <p:nvPr>
            <p:ph idx="13"/>
          </p:nvPr>
        </p:nvSpPr>
        <p:spPr>
          <a:xfrm>
            <a:off x="502920" y="2286001"/>
            <a:ext cx="8183880" cy="3535363"/>
          </a:xfrm>
        </p:spPr>
        <p:txBody>
          <a:bodyPr/>
          <a:lstStyle>
            <a:lvl1pPr marL="342900" indent="-342900">
              <a:buClr>
                <a:schemeClr val="accent6">
                  <a:lumMod val="75000"/>
                </a:schemeClr>
              </a:buClr>
              <a:buFont typeface="Wingdings" panose="05000000000000000000" pitchFamily="2" charset="2"/>
              <a:buChar char="§"/>
              <a:defRPr/>
            </a:lvl1pPr>
          </a:lstStyle>
          <a:p>
            <a:pPr lvl="0"/>
            <a:r>
              <a:rPr lang="en-US"/>
              <a:t>Click to edit Master text styles</a:t>
            </a:r>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32079691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DDA24B-DEF3-4848-A9A2-7A95F7E8D755}" type="datetime1">
              <a:rPr lang="en-CA" smtClean="0">
                <a:solidFill>
                  <a:prstClr val="black">
                    <a:tint val="75000"/>
                  </a:prstClr>
                </a:solidFill>
              </a:rPr>
              <a:t>28/06/2018</a:t>
            </a:fld>
            <a:endParaRPr lang="en-CA" dirty="0">
              <a:solidFill>
                <a:prstClr val="black">
                  <a:tint val="75000"/>
                </a:prstClr>
              </a:solidFill>
            </a:endParaRPr>
          </a:p>
        </p:txBody>
      </p:sp>
      <p:sp>
        <p:nvSpPr>
          <p:cNvPr id="5" name="Footer Placeholder 4"/>
          <p:cNvSpPr>
            <a:spLocks noGrp="1"/>
          </p:cNvSpPr>
          <p:nvPr>
            <p:ph type="ftr" sz="quarter" idx="11"/>
          </p:nvPr>
        </p:nvSpPr>
        <p:spPr/>
        <p:txBody>
          <a:bodyPr/>
          <a:lstStyle/>
          <a:p>
            <a:r>
              <a:rPr lang="en-CA" dirty="0">
                <a:solidFill>
                  <a:prstClr val="black">
                    <a:tint val="75000"/>
                  </a:prstClr>
                </a:solidFill>
              </a:rPr>
              <a:t>DRAFT</a:t>
            </a:r>
          </a:p>
        </p:txBody>
      </p:sp>
      <p:sp>
        <p:nvSpPr>
          <p:cNvPr id="6" name="Slide Number Placeholder 5"/>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7"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33842108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1"/>
            <a:ext cx="4038600" cy="4525963"/>
          </a:xfrm>
        </p:spPr>
        <p:txBody>
          <a:bodyPr/>
          <a:lstStyle>
            <a:lvl1pPr marL="342900" indent="-342900">
              <a:buClr>
                <a:schemeClr val="accent6">
                  <a:lumMod val="75000"/>
                </a:schemeClr>
              </a:buClr>
              <a:buFont typeface="Wingdings" panose="05000000000000000000" pitchFamily="2" charset="2"/>
              <a:buChar cha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600201"/>
            <a:ext cx="4038600" cy="4525963"/>
          </a:xfrm>
        </p:spPr>
        <p:txBody>
          <a:bodyPr/>
          <a:lstStyle>
            <a:lvl1pPr marL="342900" indent="-342900">
              <a:buClr>
                <a:schemeClr val="accent6">
                  <a:lumMod val="75000"/>
                </a:schemeClr>
              </a:buClr>
              <a:buFont typeface="Wingdings" panose="05000000000000000000" pitchFamily="2" charset="2"/>
              <a:buChar cha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Date Placeholder 4"/>
          <p:cNvSpPr>
            <a:spLocks noGrp="1"/>
          </p:cNvSpPr>
          <p:nvPr>
            <p:ph type="dt" sz="half" idx="10"/>
          </p:nvPr>
        </p:nvSpPr>
        <p:spPr/>
        <p:txBody>
          <a:bodyPr/>
          <a:lstStyle/>
          <a:p>
            <a:fld id="{40FD90E2-C614-4DDE-9B28-81AFBA0C4B17}" type="datetime1">
              <a:rPr lang="en-CA" smtClean="0">
                <a:solidFill>
                  <a:prstClr val="black">
                    <a:tint val="75000"/>
                  </a:prstClr>
                </a:solidFill>
              </a:rPr>
              <a:t>28/06/2018</a:t>
            </a:fld>
            <a:endParaRPr lang="en-CA" dirty="0">
              <a:solidFill>
                <a:prstClr val="black">
                  <a:tint val="75000"/>
                </a:prstClr>
              </a:solidFill>
            </a:endParaRPr>
          </a:p>
        </p:txBody>
      </p:sp>
      <p:sp>
        <p:nvSpPr>
          <p:cNvPr id="6" name="Footer Placeholder 5"/>
          <p:cNvSpPr>
            <a:spLocks noGrp="1"/>
          </p:cNvSpPr>
          <p:nvPr>
            <p:ph type="ftr" sz="quarter" idx="11"/>
          </p:nvPr>
        </p:nvSpPr>
        <p:spPr/>
        <p:txBody>
          <a:bodyPr/>
          <a:lstStyle/>
          <a:p>
            <a:r>
              <a:rPr lang="en-CA" dirty="0">
                <a:solidFill>
                  <a:prstClr val="black">
                    <a:tint val="75000"/>
                  </a:prstClr>
                </a:solidFill>
              </a:rPr>
              <a:t>DRAFT</a:t>
            </a:r>
          </a:p>
        </p:txBody>
      </p:sp>
      <p:sp>
        <p:nvSpPr>
          <p:cNvPr id="7" name="Slide Number Placeholder 6"/>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37640617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lvl1pPr>
              <a:defRPr/>
            </a:lvl1pPr>
          </a:lstStyle>
          <a:p>
            <a:r>
              <a:rPr lang="en-US"/>
              <a:t>Click to edit Master title style</a:t>
            </a:r>
            <a:endParaRPr lang="en-CA" dirty="0"/>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marL="342900" indent="-342900">
              <a:buClr>
                <a:schemeClr val="accent6">
                  <a:lumMod val="75000"/>
                </a:schemeClr>
              </a:buClr>
              <a:buFont typeface="Wingdings" panose="05000000000000000000" pitchFamily="2" charset="2"/>
              <a:buChar cha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marL="342900" indent="-342900">
              <a:buClr>
                <a:schemeClr val="accent6">
                  <a:lumMod val="75000"/>
                </a:schemeClr>
              </a:buClr>
              <a:buFont typeface="Wingdings" panose="05000000000000000000" pitchFamily="2" charset="2"/>
              <a:buChar cha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Date Placeholder 6"/>
          <p:cNvSpPr>
            <a:spLocks noGrp="1"/>
          </p:cNvSpPr>
          <p:nvPr>
            <p:ph type="dt" sz="half" idx="10"/>
          </p:nvPr>
        </p:nvSpPr>
        <p:spPr/>
        <p:txBody>
          <a:bodyPr/>
          <a:lstStyle/>
          <a:p>
            <a:fld id="{23D5BDA0-434E-43B0-81EB-BF6F13317913}" type="datetime1">
              <a:rPr lang="en-CA" smtClean="0">
                <a:solidFill>
                  <a:prstClr val="black">
                    <a:tint val="75000"/>
                  </a:prstClr>
                </a:solidFill>
              </a:rPr>
              <a:t>28/06/2018</a:t>
            </a:fld>
            <a:endParaRPr lang="en-CA" dirty="0">
              <a:solidFill>
                <a:prstClr val="black">
                  <a:tint val="75000"/>
                </a:prstClr>
              </a:solidFill>
            </a:endParaRPr>
          </a:p>
        </p:txBody>
      </p:sp>
      <p:sp>
        <p:nvSpPr>
          <p:cNvPr id="8" name="Footer Placeholder 7"/>
          <p:cNvSpPr>
            <a:spLocks noGrp="1"/>
          </p:cNvSpPr>
          <p:nvPr>
            <p:ph type="ftr" sz="quarter" idx="11"/>
          </p:nvPr>
        </p:nvSpPr>
        <p:spPr/>
        <p:txBody>
          <a:bodyPr/>
          <a:lstStyle/>
          <a:p>
            <a:r>
              <a:rPr lang="en-CA" dirty="0">
                <a:solidFill>
                  <a:prstClr val="black">
                    <a:tint val="75000"/>
                  </a:prstClr>
                </a:solidFill>
              </a:rPr>
              <a:t>DRAFT</a:t>
            </a:r>
          </a:p>
        </p:txBody>
      </p:sp>
      <p:sp>
        <p:nvSpPr>
          <p:cNvPr id="9" name="Slide Number Placeholder 8"/>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10"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2" name="Picture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26580805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8CA73418-FA55-4DD0-8ADA-91F7C1286DFA}" type="datetime1">
              <a:rPr lang="en-CA" smtClean="0">
                <a:solidFill>
                  <a:prstClr val="black">
                    <a:tint val="75000"/>
                  </a:prstClr>
                </a:solidFill>
              </a:rPr>
              <a:t>28/06/2018</a:t>
            </a:fld>
            <a:endParaRPr lang="en-CA" dirty="0">
              <a:solidFill>
                <a:prstClr val="black">
                  <a:tint val="75000"/>
                </a:prstClr>
              </a:solidFill>
            </a:endParaRPr>
          </a:p>
        </p:txBody>
      </p:sp>
      <p:sp>
        <p:nvSpPr>
          <p:cNvPr id="4" name="Footer Placeholder 3"/>
          <p:cNvSpPr>
            <a:spLocks noGrp="1"/>
          </p:cNvSpPr>
          <p:nvPr>
            <p:ph type="ftr" sz="quarter" idx="11"/>
          </p:nvPr>
        </p:nvSpPr>
        <p:spPr/>
        <p:txBody>
          <a:bodyPr/>
          <a:lstStyle/>
          <a:p>
            <a:r>
              <a:rPr lang="en-CA" dirty="0">
                <a:solidFill>
                  <a:prstClr val="black">
                    <a:tint val="75000"/>
                  </a:prstClr>
                </a:solidFill>
              </a:rPr>
              <a:t>DRAFT</a:t>
            </a:r>
          </a:p>
        </p:txBody>
      </p:sp>
      <p:sp>
        <p:nvSpPr>
          <p:cNvPr id="5" name="Slide Number Placeholder 4"/>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6"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19047138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4310CD-B0CE-426C-8124-BF611FA25562}" type="datetime1">
              <a:rPr lang="en-CA" smtClean="0">
                <a:solidFill>
                  <a:prstClr val="black">
                    <a:tint val="75000"/>
                  </a:prstClr>
                </a:solidFill>
              </a:rPr>
              <a:t>28/06/2018</a:t>
            </a:fld>
            <a:endParaRPr lang="en-CA" dirty="0">
              <a:solidFill>
                <a:prstClr val="black">
                  <a:tint val="75000"/>
                </a:prstClr>
              </a:solidFill>
            </a:endParaRPr>
          </a:p>
        </p:txBody>
      </p:sp>
      <p:sp>
        <p:nvSpPr>
          <p:cNvPr id="3" name="Footer Placeholder 2"/>
          <p:cNvSpPr>
            <a:spLocks noGrp="1"/>
          </p:cNvSpPr>
          <p:nvPr>
            <p:ph type="ftr" sz="quarter" idx="11"/>
          </p:nvPr>
        </p:nvSpPr>
        <p:spPr/>
        <p:txBody>
          <a:bodyPr/>
          <a:lstStyle/>
          <a:p>
            <a:r>
              <a:rPr lang="en-CA" dirty="0">
                <a:solidFill>
                  <a:prstClr val="black">
                    <a:tint val="75000"/>
                  </a:prstClr>
                </a:solidFill>
              </a:rPr>
              <a:t>DRAFT</a:t>
            </a:r>
          </a:p>
        </p:txBody>
      </p:sp>
      <p:sp>
        <p:nvSpPr>
          <p:cNvPr id="4" name="Slide Number Placeholder 3"/>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5"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7" name="Pictur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16014853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429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1"/>
            <a:ext cx="5111751" cy="5853113"/>
          </a:xfrm>
        </p:spPr>
        <p:txBody>
          <a:bodyPr/>
          <a:lstStyle>
            <a:lvl1pPr marL="342900" indent="-342900">
              <a:buClr>
                <a:schemeClr val="accent6">
                  <a:lumMod val="75000"/>
                </a:schemeClr>
              </a:buClr>
              <a:buFont typeface="Wingdings" panose="05000000000000000000" pitchFamily="2" charset="2"/>
              <a:buChar cha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1" y="1905001"/>
            <a:ext cx="3008313" cy="4221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7E8367-6B5F-4B9A-A431-E9638A5C5716}" type="datetime1">
              <a:rPr lang="en-CA" smtClean="0">
                <a:solidFill>
                  <a:prstClr val="black">
                    <a:tint val="75000"/>
                  </a:prstClr>
                </a:solidFill>
              </a:rPr>
              <a:t>28/06/2018</a:t>
            </a:fld>
            <a:endParaRPr lang="en-CA" dirty="0">
              <a:solidFill>
                <a:prstClr val="black">
                  <a:tint val="75000"/>
                </a:prstClr>
              </a:solidFill>
            </a:endParaRPr>
          </a:p>
        </p:txBody>
      </p:sp>
      <p:sp>
        <p:nvSpPr>
          <p:cNvPr id="6" name="Footer Placeholder 5"/>
          <p:cNvSpPr>
            <a:spLocks noGrp="1"/>
          </p:cNvSpPr>
          <p:nvPr>
            <p:ph type="ftr" sz="quarter" idx="11"/>
          </p:nvPr>
        </p:nvSpPr>
        <p:spPr/>
        <p:txBody>
          <a:bodyPr/>
          <a:lstStyle/>
          <a:p>
            <a:r>
              <a:rPr lang="en-CA" dirty="0">
                <a:solidFill>
                  <a:prstClr val="black">
                    <a:tint val="75000"/>
                  </a:prstClr>
                </a:solidFill>
              </a:rPr>
              <a:t>DRAFT</a:t>
            </a:r>
          </a:p>
        </p:txBody>
      </p:sp>
      <p:sp>
        <p:nvSpPr>
          <p:cNvPr id="7" name="Slide Number Placeholder 6"/>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1134790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3807" y="83457"/>
            <a:ext cx="8183880" cy="1143000"/>
          </a:xfrm>
        </p:spPr>
        <p:txBody>
          <a:bodyPr>
            <a:normAutofit/>
          </a:bodyPr>
          <a:lstStyle>
            <a:lvl1pPr algn="l">
              <a:defRPr sz="2800"/>
            </a:lvl1pPr>
          </a:lstStyle>
          <a:p>
            <a:r>
              <a:rPr lang="en-US" dirty="0"/>
              <a:t>Click to edit Master title style</a:t>
            </a:r>
            <a:endParaRPr lang="en-CA" dirty="0"/>
          </a:p>
        </p:txBody>
      </p:sp>
      <p:sp>
        <p:nvSpPr>
          <p:cNvPr id="5" name="Footer Placeholder 4"/>
          <p:cNvSpPr>
            <a:spLocks noGrp="1"/>
          </p:cNvSpPr>
          <p:nvPr>
            <p:ph type="ftr" sz="quarter" idx="11"/>
          </p:nvPr>
        </p:nvSpPr>
        <p:spPr/>
        <p:txBody>
          <a:bodyPr/>
          <a:lstStyle/>
          <a:p>
            <a:r>
              <a:rPr lang="en-CA" dirty="0"/>
              <a:t>DRAFT</a:t>
            </a:r>
          </a:p>
        </p:txBody>
      </p:sp>
      <p:sp>
        <p:nvSpPr>
          <p:cNvPr id="6" name="Slide Number Placeholder 5"/>
          <p:cNvSpPr>
            <a:spLocks noGrp="1"/>
          </p:cNvSpPr>
          <p:nvPr>
            <p:ph type="sldNum" sz="quarter" idx="12"/>
          </p:nvPr>
        </p:nvSpPr>
        <p:spPr/>
        <p:txBody>
          <a:bodyPr/>
          <a:lstStyle/>
          <a:p>
            <a:fld id="{53BC4A81-272D-4B6C-9094-3AE27DC0A8E0}" type="slidenum">
              <a:rPr lang="en-CA" smtClean="0"/>
              <a:t>‹#›</a:t>
            </a:fld>
            <a:endParaRPr lang="en-CA" dirty="0"/>
          </a:p>
        </p:txBody>
      </p:sp>
      <p:sp>
        <p:nvSpPr>
          <p:cNvPr id="7" name="Content Placeholder 2"/>
          <p:cNvSpPr>
            <a:spLocks noGrp="1"/>
          </p:cNvSpPr>
          <p:nvPr>
            <p:ph idx="13"/>
          </p:nvPr>
        </p:nvSpPr>
        <p:spPr>
          <a:xfrm>
            <a:off x="502920" y="1600201"/>
            <a:ext cx="8183880" cy="4221163"/>
          </a:xfrm>
        </p:spPr>
        <p:txBody>
          <a:bodyPr/>
          <a:lstStyle>
            <a:lvl1pPr marL="342900" indent="-342900">
              <a:buClr>
                <a:schemeClr val="accent6">
                  <a:lumMod val="75000"/>
                </a:schemeClr>
              </a:buClr>
              <a:buFont typeface="Wingdings" panose="05000000000000000000" pitchFamily="2" charset="2"/>
              <a:buChar char="§"/>
              <a:defRPr/>
            </a:lvl1pPr>
          </a:lstStyle>
          <a:p>
            <a:pPr lvl="0"/>
            <a:r>
              <a:rPr lang="en-US" dirty="0"/>
              <a:t>Click to edit Master text styles</a:t>
            </a:r>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
        <p:nvSpPr>
          <p:cNvPr id="4" name="Date Placeholder 3"/>
          <p:cNvSpPr>
            <a:spLocks noGrp="1"/>
          </p:cNvSpPr>
          <p:nvPr>
            <p:ph type="dt" sz="half" idx="10"/>
          </p:nvPr>
        </p:nvSpPr>
        <p:spPr/>
        <p:txBody>
          <a:bodyPr/>
          <a:lstStyle/>
          <a:p>
            <a:fld id="{BA508980-C233-4FA7-BA27-4B25DE8248D7}" type="datetime1">
              <a:rPr lang="en-CA" smtClean="0"/>
              <a:t>28/06/2018</a:t>
            </a:fld>
            <a:endParaRPr lang="en-CA" dirty="0"/>
          </a:p>
        </p:txBody>
      </p:sp>
    </p:spTree>
    <p:extLst>
      <p:ext uri="{BB962C8B-B14F-4D97-AF65-F5344CB8AC3E}">
        <p14:creationId xmlns:p14="http://schemas.microsoft.com/office/powerpoint/2010/main" val="37555481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CA" dirty="0"/>
          </a:p>
        </p:txBody>
      </p:sp>
      <p:sp>
        <p:nvSpPr>
          <p:cNvPr id="4" name="Text Placeholder 3"/>
          <p:cNvSpPr>
            <a:spLocks noGrp="1"/>
          </p:cNvSpPr>
          <p:nvPr>
            <p:ph type="body" sz="half" idx="2"/>
          </p:nvPr>
        </p:nvSpPr>
        <p:spPr>
          <a:xfrm>
            <a:off x="1792288" y="5367339"/>
            <a:ext cx="5486400" cy="6524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6EDC67-932C-4D2E-B6FD-5FA32AB71BDC}" type="datetime1">
              <a:rPr lang="en-CA" smtClean="0">
                <a:solidFill>
                  <a:prstClr val="black">
                    <a:tint val="75000"/>
                  </a:prstClr>
                </a:solidFill>
              </a:rPr>
              <a:t>28/06/2018</a:t>
            </a:fld>
            <a:endParaRPr lang="en-CA" dirty="0">
              <a:solidFill>
                <a:prstClr val="black">
                  <a:tint val="75000"/>
                </a:prstClr>
              </a:solidFill>
            </a:endParaRPr>
          </a:p>
        </p:txBody>
      </p:sp>
      <p:sp>
        <p:nvSpPr>
          <p:cNvPr id="6" name="Footer Placeholder 5"/>
          <p:cNvSpPr>
            <a:spLocks noGrp="1"/>
          </p:cNvSpPr>
          <p:nvPr>
            <p:ph type="ftr" sz="quarter" idx="11"/>
          </p:nvPr>
        </p:nvSpPr>
        <p:spPr/>
        <p:txBody>
          <a:bodyPr/>
          <a:lstStyle/>
          <a:p>
            <a:r>
              <a:rPr lang="en-CA" dirty="0">
                <a:solidFill>
                  <a:prstClr val="black">
                    <a:tint val="75000"/>
                  </a:prstClr>
                </a:solidFill>
              </a:rPr>
              <a:t>DRAFT</a:t>
            </a:r>
          </a:p>
        </p:txBody>
      </p:sp>
      <p:sp>
        <p:nvSpPr>
          <p:cNvPr id="7" name="Slide Number Placeholder 6"/>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17896158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a:t>Click to edit Master title style</a:t>
            </a:r>
            <a:endParaRPr lang="en-CA"/>
          </a:p>
        </p:txBody>
      </p:sp>
      <p:sp>
        <p:nvSpPr>
          <p:cNvPr id="3" name="Vertical Text Placeholder 2"/>
          <p:cNvSpPr>
            <a:spLocks noGrp="1"/>
          </p:cNvSpPr>
          <p:nvPr>
            <p:ph type="body" orient="vert" idx="1"/>
          </p:nvPr>
        </p:nvSpPr>
        <p:spPr>
          <a:xfrm>
            <a:off x="457200" y="1905001"/>
            <a:ext cx="8229600" cy="4221163"/>
          </a:xfrm>
        </p:spPr>
        <p:txBody>
          <a:bodyPr vert="eaVert"/>
          <a:lstStyle>
            <a:lvl1pPr marL="342900" indent="-342900">
              <a:buClr>
                <a:schemeClr val="accent6">
                  <a:lumMod val="75000"/>
                </a:schemeClr>
              </a:buClr>
              <a:buFont typeface="Wingdings" panose="05000000000000000000" pitchFamily="2" charset="2"/>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Date Placeholder 3"/>
          <p:cNvSpPr>
            <a:spLocks noGrp="1"/>
          </p:cNvSpPr>
          <p:nvPr>
            <p:ph type="dt" sz="half" idx="10"/>
          </p:nvPr>
        </p:nvSpPr>
        <p:spPr/>
        <p:txBody>
          <a:bodyPr/>
          <a:lstStyle/>
          <a:p>
            <a:fld id="{233DBA24-01D0-4A12-A475-2834044F946E}" type="datetime1">
              <a:rPr lang="en-CA" smtClean="0">
                <a:solidFill>
                  <a:prstClr val="black">
                    <a:tint val="75000"/>
                  </a:prstClr>
                </a:solidFill>
              </a:rPr>
              <a:t>28/06/2018</a:t>
            </a:fld>
            <a:endParaRPr lang="en-CA" dirty="0">
              <a:solidFill>
                <a:prstClr val="black">
                  <a:tint val="75000"/>
                </a:prstClr>
              </a:solidFill>
            </a:endParaRPr>
          </a:p>
        </p:txBody>
      </p:sp>
      <p:sp>
        <p:nvSpPr>
          <p:cNvPr id="5" name="Footer Placeholder 4"/>
          <p:cNvSpPr>
            <a:spLocks noGrp="1"/>
          </p:cNvSpPr>
          <p:nvPr>
            <p:ph type="ftr" sz="quarter" idx="11"/>
          </p:nvPr>
        </p:nvSpPr>
        <p:spPr/>
        <p:txBody>
          <a:bodyPr/>
          <a:lstStyle/>
          <a:p>
            <a:r>
              <a:rPr lang="en-CA" dirty="0">
                <a:solidFill>
                  <a:prstClr val="black">
                    <a:tint val="75000"/>
                  </a:prstClr>
                </a:solidFill>
              </a:rPr>
              <a:t>DRAFT</a:t>
            </a:r>
          </a:p>
        </p:txBody>
      </p:sp>
      <p:sp>
        <p:nvSpPr>
          <p:cNvPr id="6" name="Slide Number Placeholder 5"/>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7"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8537202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5440363"/>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685801"/>
            <a:ext cx="6019800" cy="5440363"/>
          </a:xfrm>
        </p:spPr>
        <p:txBody>
          <a:bodyPr vert="eaVert"/>
          <a:lstStyle>
            <a:lvl1pPr marL="342900" indent="-342900">
              <a:buClr>
                <a:schemeClr val="accent6">
                  <a:lumMod val="75000"/>
                </a:schemeClr>
              </a:buClr>
              <a:buFont typeface="Wingdings" panose="05000000000000000000" pitchFamily="2" charset="2"/>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Date Placeholder 3"/>
          <p:cNvSpPr>
            <a:spLocks noGrp="1"/>
          </p:cNvSpPr>
          <p:nvPr>
            <p:ph type="dt" sz="half" idx="10"/>
          </p:nvPr>
        </p:nvSpPr>
        <p:spPr/>
        <p:txBody>
          <a:bodyPr/>
          <a:lstStyle/>
          <a:p>
            <a:fld id="{42B4879D-EB91-4432-A5AF-C8C752E832B9}" type="datetime1">
              <a:rPr lang="en-CA" smtClean="0">
                <a:solidFill>
                  <a:prstClr val="black">
                    <a:tint val="75000"/>
                  </a:prstClr>
                </a:solidFill>
              </a:rPr>
              <a:t>28/06/2018</a:t>
            </a:fld>
            <a:endParaRPr lang="en-CA" dirty="0">
              <a:solidFill>
                <a:prstClr val="black">
                  <a:tint val="75000"/>
                </a:prstClr>
              </a:solidFill>
            </a:endParaRPr>
          </a:p>
        </p:txBody>
      </p:sp>
      <p:sp>
        <p:nvSpPr>
          <p:cNvPr id="5" name="Footer Placeholder 4"/>
          <p:cNvSpPr>
            <a:spLocks noGrp="1"/>
          </p:cNvSpPr>
          <p:nvPr>
            <p:ph type="ftr" sz="quarter" idx="11"/>
          </p:nvPr>
        </p:nvSpPr>
        <p:spPr/>
        <p:txBody>
          <a:bodyPr/>
          <a:lstStyle/>
          <a:p>
            <a:r>
              <a:rPr lang="en-CA" dirty="0">
                <a:solidFill>
                  <a:prstClr val="black">
                    <a:tint val="75000"/>
                  </a:prstClr>
                </a:solidFill>
              </a:rPr>
              <a:t>DRAFT</a:t>
            </a:r>
          </a:p>
        </p:txBody>
      </p:sp>
      <p:sp>
        <p:nvSpPr>
          <p:cNvPr id="6" name="Slide Number Placeholder 5"/>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7"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1186665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9F9D5A-62B3-4DF0-97CF-D0E456452778}" type="datetime1">
              <a:rPr lang="en-CA" smtClean="0"/>
              <a:t>28/06/2018</a:t>
            </a:fld>
            <a:endParaRPr lang="en-CA" dirty="0"/>
          </a:p>
        </p:txBody>
      </p:sp>
      <p:sp>
        <p:nvSpPr>
          <p:cNvPr id="5" name="Footer Placeholder 4"/>
          <p:cNvSpPr>
            <a:spLocks noGrp="1"/>
          </p:cNvSpPr>
          <p:nvPr>
            <p:ph type="ftr" sz="quarter" idx="11"/>
          </p:nvPr>
        </p:nvSpPr>
        <p:spPr/>
        <p:txBody>
          <a:bodyPr/>
          <a:lstStyle/>
          <a:p>
            <a:r>
              <a:rPr lang="en-CA" dirty="0"/>
              <a:t>DRAFT</a:t>
            </a:r>
          </a:p>
        </p:txBody>
      </p:sp>
      <p:sp>
        <p:nvSpPr>
          <p:cNvPr id="6" name="Slide Number Placeholder 5"/>
          <p:cNvSpPr>
            <a:spLocks noGrp="1"/>
          </p:cNvSpPr>
          <p:nvPr>
            <p:ph type="sldNum" sz="quarter" idx="12"/>
          </p:nvPr>
        </p:nvSpPr>
        <p:spPr/>
        <p:txBody>
          <a:bodyPr/>
          <a:lstStyle/>
          <a:p>
            <a:fld id="{53BC4A81-272D-4B6C-9094-3AE27DC0A8E0}" type="slidenum">
              <a:rPr lang="en-CA" smtClean="0"/>
              <a:t>‹#›</a:t>
            </a:fld>
            <a:endParaRPr lang="en-CA" dirty="0"/>
          </a:p>
        </p:txBody>
      </p:sp>
      <p:pic>
        <p:nvPicPr>
          <p:cNvPr id="7"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3213523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1"/>
            <a:ext cx="4038600" cy="4525963"/>
          </a:xfrm>
        </p:spPr>
        <p:txBody>
          <a:bodyPr/>
          <a:lstStyle>
            <a:lvl1pPr marL="342900" indent="-342900">
              <a:buClr>
                <a:schemeClr val="accent6">
                  <a:lumMod val="75000"/>
                </a:schemeClr>
              </a:buClr>
              <a:buFont typeface="Wingdings" panose="05000000000000000000" pitchFamily="2" charset="2"/>
              <a:buChar cha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600201"/>
            <a:ext cx="4038600" cy="4525963"/>
          </a:xfrm>
        </p:spPr>
        <p:txBody>
          <a:bodyPr/>
          <a:lstStyle>
            <a:lvl1pPr marL="342900" indent="-342900">
              <a:buClr>
                <a:schemeClr val="accent6">
                  <a:lumMod val="75000"/>
                </a:schemeClr>
              </a:buClr>
              <a:buFont typeface="Wingdings" panose="05000000000000000000" pitchFamily="2" charset="2"/>
              <a:buChar cha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Date Placeholder 4"/>
          <p:cNvSpPr>
            <a:spLocks noGrp="1"/>
          </p:cNvSpPr>
          <p:nvPr>
            <p:ph type="dt" sz="half" idx="10"/>
          </p:nvPr>
        </p:nvSpPr>
        <p:spPr/>
        <p:txBody>
          <a:bodyPr/>
          <a:lstStyle/>
          <a:p>
            <a:fld id="{1B6C1737-413F-4105-AA09-16BA17C51F7C}" type="datetime1">
              <a:rPr lang="en-CA" smtClean="0"/>
              <a:t>28/06/2018</a:t>
            </a:fld>
            <a:endParaRPr lang="en-CA" dirty="0"/>
          </a:p>
        </p:txBody>
      </p:sp>
      <p:sp>
        <p:nvSpPr>
          <p:cNvPr id="6" name="Footer Placeholder 5"/>
          <p:cNvSpPr>
            <a:spLocks noGrp="1"/>
          </p:cNvSpPr>
          <p:nvPr>
            <p:ph type="ftr" sz="quarter" idx="11"/>
          </p:nvPr>
        </p:nvSpPr>
        <p:spPr/>
        <p:txBody>
          <a:bodyPr/>
          <a:lstStyle/>
          <a:p>
            <a:r>
              <a:rPr lang="en-CA" dirty="0"/>
              <a:t>DRAFT</a:t>
            </a:r>
          </a:p>
        </p:txBody>
      </p:sp>
      <p:sp>
        <p:nvSpPr>
          <p:cNvPr id="7" name="Slide Number Placeholder 6"/>
          <p:cNvSpPr>
            <a:spLocks noGrp="1"/>
          </p:cNvSpPr>
          <p:nvPr>
            <p:ph type="sldNum" sz="quarter" idx="12"/>
          </p:nvPr>
        </p:nvSpPr>
        <p:spPr/>
        <p:txBody>
          <a:bodyPr/>
          <a:lstStyle/>
          <a:p>
            <a:fld id="{53BC4A81-272D-4B6C-9094-3AE27DC0A8E0}" type="slidenum">
              <a:rPr lang="en-CA" smtClean="0"/>
              <a:t>‹#›</a:t>
            </a:fld>
            <a:endParaRPr lang="en-CA" dirty="0"/>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982285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lvl1pPr>
              <a:defRPr/>
            </a:lvl1pPr>
          </a:lstStyle>
          <a:p>
            <a:r>
              <a:rPr lang="en-US"/>
              <a:t>Click to edit Master title style</a:t>
            </a:r>
            <a:endParaRPr lang="en-CA" dirty="0"/>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marL="342900" indent="-342900">
              <a:buClr>
                <a:schemeClr val="accent6">
                  <a:lumMod val="75000"/>
                </a:schemeClr>
              </a:buClr>
              <a:buFont typeface="Wingdings" panose="05000000000000000000" pitchFamily="2" charset="2"/>
              <a:buChar cha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marL="342900" indent="-342900">
              <a:buClr>
                <a:schemeClr val="accent6">
                  <a:lumMod val="75000"/>
                </a:schemeClr>
              </a:buClr>
              <a:buFont typeface="Wingdings" panose="05000000000000000000" pitchFamily="2" charset="2"/>
              <a:buChar cha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Date Placeholder 6"/>
          <p:cNvSpPr>
            <a:spLocks noGrp="1"/>
          </p:cNvSpPr>
          <p:nvPr>
            <p:ph type="dt" sz="half" idx="10"/>
          </p:nvPr>
        </p:nvSpPr>
        <p:spPr/>
        <p:txBody>
          <a:bodyPr/>
          <a:lstStyle/>
          <a:p>
            <a:fld id="{76D2EF4F-7A9D-43F8-A831-1277562C9524}" type="datetime1">
              <a:rPr lang="en-CA" smtClean="0"/>
              <a:t>28/06/2018</a:t>
            </a:fld>
            <a:endParaRPr lang="en-CA" dirty="0"/>
          </a:p>
        </p:txBody>
      </p:sp>
      <p:sp>
        <p:nvSpPr>
          <p:cNvPr id="8" name="Footer Placeholder 7"/>
          <p:cNvSpPr>
            <a:spLocks noGrp="1"/>
          </p:cNvSpPr>
          <p:nvPr>
            <p:ph type="ftr" sz="quarter" idx="11"/>
          </p:nvPr>
        </p:nvSpPr>
        <p:spPr/>
        <p:txBody>
          <a:bodyPr/>
          <a:lstStyle/>
          <a:p>
            <a:r>
              <a:rPr lang="en-CA" dirty="0"/>
              <a:t>DRAFT</a:t>
            </a:r>
          </a:p>
        </p:txBody>
      </p:sp>
      <p:sp>
        <p:nvSpPr>
          <p:cNvPr id="9" name="Slide Number Placeholder 8"/>
          <p:cNvSpPr>
            <a:spLocks noGrp="1"/>
          </p:cNvSpPr>
          <p:nvPr>
            <p:ph type="sldNum" sz="quarter" idx="12"/>
          </p:nvPr>
        </p:nvSpPr>
        <p:spPr/>
        <p:txBody>
          <a:bodyPr/>
          <a:lstStyle/>
          <a:p>
            <a:fld id="{53BC4A81-272D-4B6C-9094-3AE27DC0A8E0}" type="slidenum">
              <a:rPr lang="en-CA" smtClean="0"/>
              <a:t>‹#›</a:t>
            </a:fld>
            <a:endParaRPr lang="en-CA" dirty="0"/>
          </a:p>
        </p:txBody>
      </p:sp>
      <p:pic>
        <p:nvPicPr>
          <p:cNvPr id="10"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2" name="Picture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789043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9693" y="82973"/>
            <a:ext cx="8229600" cy="1143000"/>
          </a:xfrm>
        </p:spPr>
        <p:txBody>
          <a:bodyPr/>
          <a:lstStyle>
            <a:lvl1pPr algn="l">
              <a:defRPr sz="2800"/>
            </a:lvl1pPr>
          </a:lstStyle>
          <a:p>
            <a:r>
              <a:rPr lang="en-US" dirty="0"/>
              <a:t>Click to edit Master title style</a:t>
            </a:r>
            <a:endParaRPr lang="en-CA" dirty="0"/>
          </a:p>
        </p:txBody>
      </p:sp>
      <p:sp>
        <p:nvSpPr>
          <p:cNvPr id="3" name="Date Placeholder 2"/>
          <p:cNvSpPr>
            <a:spLocks noGrp="1"/>
          </p:cNvSpPr>
          <p:nvPr>
            <p:ph type="dt" sz="half" idx="10"/>
          </p:nvPr>
        </p:nvSpPr>
        <p:spPr/>
        <p:txBody>
          <a:bodyPr/>
          <a:lstStyle/>
          <a:p>
            <a:fld id="{01B72A2E-A6FE-43AA-9147-DE511A245E3C}" type="datetime1">
              <a:rPr lang="en-CA" smtClean="0"/>
              <a:t>28/06/2018</a:t>
            </a:fld>
            <a:endParaRPr lang="en-CA" dirty="0"/>
          </a:p>
        </p:txBody>
      </p:sp>
      <p:sp>
        <p:nvSpPr>
          <p:cNvPr id="4" name="Footer Placeholder 3"/>
          <p:cNvSpPr>
            <a:spLocks noGrp="1"/>
          </p:cNvSpPr>
          <p:nvPr>
            <p:ph type="ftr" sz="quarter" idx="11"/>
          </p:nvPr>
        </p:nvSpPr>
        <p:spPr/>
        <p:txBody>
          <a:bodyPr/>
          <a:lstStyle/>
          <a:p>
            <a:r>
              <a:rPr lang="en-CA" dirty="0"/>
              <a:t>DRAFT</a:t>
            </a:r>
          </a:p>
        </p:txBody>
      </p:sp>
      <p:sp>
        <p:nvSpPr>
          <p:cNvPr id="5" name="Slide Number Placeholder 4"/>
          <p:cNvSpPr>
            <a:spLocks noGrp="1"/>
          </p:cNvSpPr>
          <p:nvPr>
            <p:ph type="sldNum" sz="quarter" idx="12"/>
          </p:nvPr>
        </p:nvSpPr>
        <p:spPr/>
        <p:txBody>
          <a:bodyPr/>
          <a:lstStyle/>
          <a:p>
            <a:fld id="{53BC4A81-272D-4B6C-9094-3AE27DC0A8E0}" type="slidenum">
              <a:rPr lang="en-CA" smtClean="0"/>
              <a:t>‹#›</a:t>
            </a:fld>
            <a:endParaRPr lang="en-CA" dirty="0"/>
          </a:p>
        </p:txBody>
      </p:sp>
      <p:pic>
        <p:nvPicPr>
          <p:cNvPr id="6"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999687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FA422A-D4F9-4108-8343-491302639352}" type="datetime1">
              <a:rPr lang="en-CA" smtClean="0"/>
              <a:t>28/06/2018</a:t>
            </a:fld>
            <a:endParaRPr lang="en-CA" dirty="0"/>
          </a:p>
        </p:txBody>
      </p:sp>
      <p:sp>
        <p:nvSpPr>
          <p:cNvPr id="3" name="Footer Placeholder 2"/>
          <p:cNvSpPr>
            <a:spLocks noGrp="1"/>
          </p:cNvSpPr>
          <p:nvPr>
            <p:ph type="ftr" sz="quarter" idx="11"/>
          </p:nvPr>
        </p:nvSpPr>
        <p:spPr/>
        <p:txBody>
          <a:bodyPr/>
          <a:lstStyle/>
          <a:p>
            <a:r>
              <a:rPr lang="en-CA" dirty="0"/>
              <a:t>DRAFT</a:t>
            </a:r>
          </a:p>
        </p:txBody>
      </p:sp>
      <p:sp>
        <p:nvSpPr>
          <p:cNvPr id="4" name="Slide Number Placeholder 3"/>
          <p:cNvSpPr>
            <a:spLocks noGrp="1"/>
          </p:cNvSpPr>
          <p:nvPr>
            <p:ph type="sldNum" sz="quarter" idx="12"/>
          </p:nvPr>
        </p:nvSpPr>
        <p:spPr/>
        <p:txBody>
          <a:bodyPr/>
          <a:lstStyle/>
          <a:p>
            <a:fld id="{53BC4A81-272D-4B6C-9094-3AE27DC0A8E0}" type="slidenum">
              <a:rPr lang="en-CA" smtClean="0"/>
              <a:t>‹#›</a:t>
            </a:fld>
            <a:endParaRPr lang="en-CA" dirty="0"/>
          </a:p>
        </p:txBody>
      </p:sp>
      <p:pic>
        <p:nvPicPr>
          <p:cNvPr id="5"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spTree>
    <p:extLst>
      <p:ext uri="{BB962C8B-B14F-4D97-AF65-F5344CB8AC3E}">
        <p14:creationId xmlns:p14="http://schemas.microsoft.com/office/powerpoint/2010/main" val="1843723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429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1"/>
            <a:ext cx="5111751" cy="5853113"/>
          </a:xfrm>
        </p:spPr>
        <p:txBody>
          <a:bodyPr/>
          <a:lstStyle>
            <a:lvl1pPr marL="342900" indent="-342900">
              <a:buClr>
                <a:schemeClr val="accent6">
                  <a:lumMod val="75000"/>
                </a:schemeClr>
              </a:buClr>
              <a:buFont typeface="Wingdings" panose="05000000000000000000" pitchFamily="2" charset="2"/>
              <a:buChar cha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1" y="1905001"/>
            <a:ext cx="3008313" cy="4221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9132C8-A805-402E-9412-DDAE1353526B}" type="datetime1">
              <a:rPr lang="en-CA" smtClean="0"/>
              <a:t>28/06/2018</a:t>
            </a:fld>
            <a:endParaRPr lang="en-CA" dirty="0"/>
          </a:p>
        </p:txBody>
      </p:sp>
      <p:sp>
        <p:nvSpPr>
          <p:cNvPr id="6" name="Footer Placeholder 5"/>
          <p:cNvSpPr>
            <a:spLocks noGrp="1"/>
          </p:cNvSpPr>
          <p:nvPr>
            <p:ph type="ftr" sz="quarter" idx="11"/>
          </p:nvPr>
        </p:nvSpPr>
        <p:spPr/>
        <p:txBody>
          <a:bodyPr/>
          <a:lstStyle/>
          <a:p>
            <a:r>
              <a:rPr lang="en-CA" dirty="0"/>
              <a:t>DRAFT</a:t>
            </a:r>
          </a:p>
        </p:txBody>
      </p:sp>
      <p:sp>
        <p:nvSpPr>
          <p:cNvPr id="7" name="Slide Number Placeholder 6"/>
          <p:cNvSpPr>
            <a:spLocks noGrp="1"/>
          </p:cNvSpPr>
          <p:nvPr>
            <p:ph type="sldNum" sz="quarter" idx="12"/>
          </p:nvPr>
        </p:nvSpPr>
        <p:spPr/>
        <p:txBody>
          <a:bodyPr/>
          <a:lstStyle/>
          <a:p>
            <a:fld id="{53BC4A81-272D-4B6C-9094-3AE27DC0A8E0}" type="slidenum">
              <a:rPr lang="en-CA" smtClean="0"/>
              <a:t>‹#›</a:t>
            </a:fld>
            <a:endParaRPr lang="en-CA" dirty="0"/>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557043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CA" dirty="0"/>
          </a:p>
        </p:txBody>
      </p:sp>
      <p:sp>
        <p:nvSpPr>
          <p:cNvPr id="4" name="Text Placeholder 3"/>
          <p:cNvSpPr>
            <a:spLocks noGrp="1"/>
          </p:cNvSpPr>
          <p:nvPr>
            <p:ph type="body" sz="half" idx="2"/>
          </p:nvPr>
        </p:nvSpPr>
        <p:spPr>
          <a:xfrm>
            <a:off x="1792288" y="5367339"/>
            <a:ext cx="5486400" cy="6524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FBEF9E-E591-494E-A706-A66A38462E6E}" type="datetime1">
              <a:rPr lang="en-CA" smtClean="0"/>
              <a:t>28/06/2018</a:t>
            </a:fld>
            <a:endParaRPr lang="en-CA" dirty="0"/>
          </a:p>
        </p:txBody>
      </p:sp>
      <p:sp>
        <p:nvSpPr>
          <p:cNvPr id="6" name="Footer Placeholder 5"/>
          <p:cNvSpPr>
            <a:spLocks noGrp="1"/>
          </p:cNvSpPr>
          <p:nvPr>
            <p:ph type="ftr" sz="quarter" idx="11"/>
          </p:nvPr>
        </p:nvSpPr>
        <p:spPr/>
        <p:txBody>
          <a:bodyPr/>
          <a:lstStyle/>
          <a:p>
            <a:r>
              <a:rPr lang="en-CA" dirty="0"/>
              <a:t>DRAFT</a:t>
            </a:r>
          </a:p>
        </p:txBody>
      </p:sp>
      <p:sp>
        <p:nvSpPr>
          <p:cNvPr id="7" name="Slide Number Placeholder 6"/>
          <p:cNvSpPr>
            <a:spLocks noGrp="1"/>
          </p:cNvSpPr>
          <p:nvPr>
            <p:ph type="sldNum" sz="quarter" idx="12"/>
          </p:nvPr>
        </p:nvSpPr>
        <p:spPr/>
        <p:txBody>
          <a:bodyPr/>
          <a:lstStyle/>
          <a:p>
            <a:fld id="{53BC4A81-272D-4B6C-9094-3AE27DC0A8E0}" type="slidenum">
              <a:rPr lang="en-CA" smtClean="0"/>
              <a:t>‹#›</a:t>
            </a:fld>
            <a:endParaRPr lang="en-CA" dirty="0"/>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1"/>
            <a:ext cx="8458201" cy="45719"/>
          </a:xfrm>
          <a:prstGeom prst="rect">
            <a:avLst/>
          </a:prstGeom>
        </p:spPr>
      </p:pic>
    </p:spTree>
    <p:extLst>
      <p:ext uri="{BB962C8B-B14F-4D97-AF65-F5344CB8AC3E}">
        <p14:creationId xmlns:p14="http://schemas.microsoft.com/office/powerpoint/2010/main" val="1232571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CA"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solidFill>
              </a:defRPr>
            </a:lvl1pPr>
          </a:lstStyle>
          <a:p>
            <a:fld id="{782218A4-3D93-41FE-BD35-D9C2746B65EC}" type="datetime1">
              <a:rPr lang="en-CA" smtClean="0"/>
              <a:t>28/06/2018</a:t>
            </a:fld>
            <a:r>
              <a:rPr lang="en-CA" dirty="0"/>
              <a:t>     DRAFT </a:t>
            </a: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dirty="0"/>
              <a:t>DRAFT</a:t>
            </a: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BC4A81-272D-4B6C-9094-3AE27DC0A8E0}" type="slidenum">
              <a:rPr lang="en-CA" smtClean="0"/>
              <a:t>‹#›</a:t>
            </a:fld>
            <a:endParaRPr lang="en-CA" dirty="0"/>
          </a:p>
        </p:txBody>
      </p:sp>
    </p:spTree>
    <p:extLst>
      <p:ext uri="{BB962C8B-B14F-4D97-AF65-F5344CB8AC3E}">
        <p14:creationId xmlns:p14="http://schemas.microsoft.com/office/powerpoint/2010/main" val="4188394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5B6B9E-189A-4E69-92C1-5186EEE17D22}" type="datetime1">
              <a:rPr lang="en-CA" smtClean="0">
                <a:solidFill>
                  <a:prstClr val="black">
                    <a:tint val="75000"/>
                  </a:prstClr>
                </a:solidFill>
              </a:rPr>
              <a:t>28/06/2018</a:t>
            </a:fld>
            <a:endParaRPr lang="en-CA" dirty="0">
              <a:solidFill>
                <a:prstClr val="black">
                  <a:tint val="75000"/>
                </a:prst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dirty="0">
                <a:solidFill>
                  <a:prstClr val="black">
                    <a:tint val="75000"/>
                  </a:prstClr>
                </a:solidFill>
              </a:rPr>
              <a:t>DRAFT</a:t>
            </a: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spTree>
    <p:extLst>
      <p:ext uri="{BB962C8B-B14F-4D97-AF65-F5344CB8AC3E}">
        <p14:creationId xmlns:p14="http://schemas.microsoft.com/office/powerpoint/2010/main" val="36404922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image" Target="../media/image10.emf"/><Relationship Id="rId13" Type="http://schemas.openxmlformats.org/officeDocument/2006/relationships/image" Target="../media/image15.emf"/><Relationship Id="rId18" Type="http://schemas.openxmlformats.org/officeDocument/2006/relationships/image" Target="../media/image20.emf"/><Relationship Id="rId3" Type="http://schemas.openxmlformats.org/officeDocument/2006/relationships/image" Target="../media/image5.png"/><Relationship Id="rId7" Type="http://schemas.openxmlformats.org/officeDocument/2006/relationships/image" Target="../media/image9.emf"/><Relationship Id="rId12" Type="http://schemas.openxmlformats.org/officeDocument/2006/relationships/image" Target="../media/image14.png"/><Relationship Id="rId17" Type="http://schemas.openxmlformats.org/officeDocument/2006/relationships/image" Target="../media/image19.emf"/><Relationship Id="rId2" Type="http://schemas.openxmlformats.org/officeDocument/2006/relationships/notesSlide" Target="../notesSlides/notesSlide1.xml"/><Relationship Id="rId16" Type="http://schemas.openxmlformats.org/officeDocument/2006/relationships/image" Target="../media/image18.emf"/><Relationship Id="rId1" Type="http://schemas.openxmlformats.org/officeDocument/2006/relationships/slideLayout" Target="../slideLayouts/slideLayout6.xml"/><Relationship Id="rId6" Type="http://schemas.openxmlformats.org/officeDocument/2006/relationships/image" Target="../media/image8.emf"/><Relationship Id="rId11" Type="http://schemas.openxmlformats.org/officeDocument/2006/relationships/image" Target="../media/image13.png"/><Relationship Id="rId5" Type="http://schemas.openxmlformats.org/officeDocument/2006/relationships/image" Target="../media/image7.emf"/><Relationship Id="rId15" Type="http://schemas.openxmlformats.org/officeDocument/2006/relationships/image" Target="../media/image17.emf"/><Relationship Id="rId10" Type="http://schemas.openxmlformats.org/officeDocument/2006/relationships/image" Target="../media/image12.emf"/><Relationship Id="rId19" Type="http://schemas.openxmlformats.org/officeDocument/2006/relationships/image" Target="../media/image21.emf"/><Relationship Id="rId4" Type="http://schemas.openxmlformats.org/officeDocument/2006/relationships/image" Target="../media/image6.png"/><Relationship Id="rId9" Type="http://schemas.openxmlformats.org/officeDocument/2006/relationships/image" Target="../media/image11.emf"/><Relationship Id="rId14" Type="http://schemas.openxmlformats.org/officeDocument/2006/relationships/image" Target="../media/image16.emf"/></Relationships>
</file>

<file path=ppt/slides/_rels/slide4.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700" y="2133601"/>
            <a:ext cx="8610600" cy="2003425"/>
          </a:xfrm>
        </p:spPr>
        <p:txBody>
          <a:bodyPr>
            <a:normAutofit/>
          </a:bodyPr>
          <a:lstStyle/>
          <a:p>
            <a:r>
              <a:rPr lang="fr-CA" sz="3200" b="1" dirty="0">
                <a:solidFill>
                  <a:schemeClr val="tx1">
                    <a:lumMod val="65000"/>
                    <a:lumOff val="35000"/>
                  </a:schemeClr>
                </a:solidFill>
                <a:latin typeface="Calibri" panose="020F0502020204030204" pitchFamily="34" charset="0"/>
                <a:cs typeface="Calibri" panose="020F0502020204030204" pitchFamily="34" charset="0"/>
              </a:rPr>
              <a:t>Annexe à la trousse de formation </a:t>
            </a:r>
            <a:br>
              <a:rPr lang="fr-CA" sz="3200" b="1" dirty="0">
                <a:solidFill>
                  <a:schemeClr val="tx1">
                    <a:lumMod val="65000"/>
                    <a:lumOff val="35000"/>
                  </a:schemeClr>
                </a:solidFill>
                <a:latin typeface="Calibri" panose="020F0502020204030204" pitchFamily="34" charset="0"/>
                <a:cs typeface="Calibri" panose="020F0502020204030204" pitchFamily="34" charset="0"/>
              </a:rPr>
            </a:br>
            <a:r>
              <a:rPr lang="fr-CA" sz="3200" b="1" dirty="0">
                <a:solidFill>
                  <a:schemeClr val="tx1">
                    <a:lumMod val="65000"/>
                    <a:lumOff val="35000"/>
                  </a:schemeClr>
                </a:solidFill>
                <a:latin typeface="Calibri" panose="020F0502020204030204" pitchFamily="34" charset="0"/>
                <a:cs typeface="Calibri" panose="020F0502020204030204" pitchFamily="34" charset="0"/>
              </a:rPr>
              <a:t>visant les services de protection des adultes </a:t>
            </a:r>
            <a:br>
              <a:rPr lang="fr-CA" sz="3200" b="1" dirty="0">
                <a:solidFill>
                  <a:schemeClr val="tx1">
                    <a:lumMod val="65000"/>
                    <a:lumOff val="35000"/>
                  </a:schemeClr>
                </a:solidFill>
                <a:latin typeface="Calibri" panose="020F0502020204030204" pitchFamily="34" charset="0"/>
                <a:cs typeface="Calibri" panose="020F0502020204030204" pitchFamily="34" charset="0"/>
              </a:rPr>
            </a:br>
            <a:r>
              <a:rPr lang="fr-CA" sz="3200" b="1" dirty="0">
                <a:solidFill>
                  <a:schemeClr val="tx1">
                    <a:lumMod val="65000"/>
                    <a:lumOff val="35000"/>
                  </a:schemeClr>
                </a:solidFill>
                <a:latin typeface="Calibri" panose="020F0502020204030204" pitchFamily="34" charset="0"/>
                <a:cs typeface="Calibri" panose="020F0502020204030204" pitchFamily="34" charset="0"/>
              </a:rPr>
              <a:t>et de soutien de l’emploi</a:t>
            </a:r>
          </a:p>
        </p:txBody>
      </p:sp>
      <p:sp>
        <p:nvSpPr>
          <p:cNvPr id="4" name="Subtitle 3"/>
          <p:cNvSpPr>
            <a:spLocks noGrp="1"/>
          </p:cNvSpPr>
          <p:nvPr>
            <p:ph type="subTitle" idx="1"/>
          </p:nvPr>
        </p:nvSpPr>
        <p:spPr>
          <a:xfrm>
            <a:off x="2209800" y="4648200"/>
            <a:ext cx="6400800" cy="1752600"/>
          </a:xfrm>
        </p:spPr>
        <p:txBody>
          <a:bodyPr>
            <a:normAutofit/>
          </a:bodyPr>
          <a:lstStyle/>
          <a:p>
            <a:pPr algn="r"/>
            <a:endParaRPr lang="en-CA" dirty="0"/>
          </a:p>
          <a:p>
            <a:pPr algn="r"/>
            <a:endParaRPr lang="en-CA" dirty="0"/>
          </a:p>
          <a:p>
            <a:pPr algn="r"/>
            <a:r>
              <a:rPr lang="fr-CA" sz="1400" dirty="0">
                <a:solidFill>
                  <a:schemeClr val="tx1">
                    <a:lumMod val="65000"/>
                    <a:lumOff val="35000"/>
                  </a:schemeClr>
                </a:solidFill>
                <a:latin typeface="Calibri" panose="020F0502020204030204" pitchFamily="34" charset="0"/>
                <a:cs typeface="Calibri" panose="020F0502020204030204" pitchFamily="34" charset="0"/>
              </a:rPr>
              <a:t>Juin 2018</a:t>
            </a:r>
          </a:p>
        </p:txBody>
      </p:sp>
    </p:spTree>
    <p:extLst>
      <p:ext uri="{BB962C8B-B14F-4D97-AF65-F5344CB8AC3E}">
        <p14:creationId xmlns:p14="http://schemas.microsoft.com/office/powerpoint/2010/main" val="1083670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 name="Rounded Rectangle 4"/>
          <p:cNvSpPr/>
          <p:nvPr/>
        </p:nvSpPr>
        <p:spPr>
          <a:xfrm>
            <a:off x="381000" y="2231378"/>
            <a:ext cx="2514600" cy="4219067"/>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lIns="106680" tIns="106680" rIns="106680" bIns="106680" spcCol="1270" anchor="ctr"/>
          <a:lstStyle/>
          <a:p>
            <a:pPr defTabSz="666750">
              <a:lnSpc>
                <a:spcPct val="90000"/>
              </a:lnSpc>
              <a:spcAft>
                <a:spcPct val="35000"/>
              </a:spcAft>
              <a:defRPr/>
            </a:pPr>
            <a:endParaRPr lang="en-CA" sz="1500" dirty="0">
              <a:solidFill>
                <a:prstClr val="black">
                  <a:hueOff val="0"/>
                  <a:satOff val="0"/>
                  <a:lumOff val="0"/>
                  <a:alphaOff val="0"/>
                </a:prstClr>
              </a:solidFill>
              <a:latin typeface="+mj-lt"/>
            </a:endParaRPr>
          </a:p>
        </p:txBody>
      </p:sp>
      <p:sp>
        <p:nvSpPr>
          <p:cNvPr id="2" name="Rounded Rectangle 1"/>
          <p:cNvSpPr/>
          <p:nvPr/>
        </p:nvSpPr>
        <p:spPr>
          <a:xfrm>
            <a:off x="457201" y="1219200"/>
            <a:ext cx="8218539" cy="384464"/>
          </a:xfrm>
          <a:prstGeom prst="roundRect">
            <a:avLst/>
          </a:prstGeom>
          <a:ln>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CA" sz="1200" dirty="0">
                <a:solidFill>
                  <a:prstClr val="black"/>
                </a:solidFill>
                <a:latin typeface="+mj-lt"/>
              </a:rPr>
              <a:t>Cas de non-conformité définis comme présentant un risque élevé après un délai maximal de 10 jours ouvrables</a:t>
            </a:r>
          </a:p>
          <a:p>
            <a:pPr algn="ctr"/>
            <a:r>
              <a:rPr lang="fr-CA" sz="1200" dirty="0">
                <a:solidFill>
                  <a:prstClr val="black"/>
                </a:solidFill>
                <a:latin typeface="+mj-lt"/>
              </a:rPr>
              <a:t>Cas de non-conformité définis comme présentant un risque faible à modéré après un délai maximal de 40 jours ouvrables</a:t>
            </a:r>
          </a:p>
        </p:txBody>
      </p:sp>
      <p:sp>
        <p:nvSpPr>
          <p:cNvPr id="35" name="Rounded Rectangle 34"/>
          <p:cNvSpPr/>
          <p:nvPr/>
        </p:nvSpPr>
        <p:spPr>
          <a:xfrm>
            <a:off x="5714999" y="1905000"/>
            <a:ext cx="2971801" cy="533400"/>
          </a:xfrm>
          <a:prstGeom prst="roundRect">
            <a:avLst/>
          </a:prstGeom>
          <a:solidFill>
            <a:schemeClr val="accent3">
              <a:lumMod val="20000"/>
              <a:lumOff val="80000"/>
            </a:schemeClr>
          </a:solidFill>
          <a:ln>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CA" sz="1200" dirty="0">
                <a:solidFill>
                  <a:schemeClr val="tx1"/>
                </a:solidFill>
              </a:rPr>
              <a:t>Cas de non-conformité</a:t>
            </a:r>
          </a:p>
        </p:txBody>
      </p:sp>
      <p:sp>
        <p:nvSpPr>
          <p:cNvPr id="40" name="Rounded Rectangle 39"/>
          <p:cNvSpPr/>
          <p:nvPr/>
        </p:nvSpPr>
        <p:spPr>
          <a:xfrm>
            <a:off x="5714999" y="2667000"/>
            <a:ext cx="2971801" cy="609600"/>
          </a:xfrm>
          <a:prstGeom prst="roundRect">
            <a:avLst/>
          </a:prstGeom>
          <a:solidFill>
            <a:schemeClr val="accent3">
              <a:lumMod val="20000"/>
              <a:lumOff val="80000"/>
            </a:schemeClr>
          </a:solidFill>
          <a:ln>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CA" sz="1200" dirty="0">
                <a:solidFill>
                  <a:schemeClr val="tx1"/>
                </a:solidFill>
              </a:rPr>
              <a:t>AVIS D’ORDRE DE CONFORMITÉ</a:t>
            </a:r>
          </a:p>
        </p:txBody>
      </p:sp>
      <p:sp>
        <p:nvSpPr>
          <p:cNvPr id="41" name="Rounded Rectangle 40"/>
          <p:cNvSpPr/>
          <p:nvPr/>
        </p:nvSpPr>
        <p:spPr>
          <a:xfrm>
            <a:off x="5715000" y="3509800"/>
            <a:ext cx="2971801" cy="890334"/>
          </a:xfrm>
          <a:prstGeom prst="roundRect">
            <a:avLst/>
          </a:prstGeom>
          <a:solidFill>
            <a:schemeClr val="accent3">
              <a:lumMod val="20000"/>
              <a:lumOff val="80000"/>
            </a:schemeClr>
          </a:solidFill>
          <a:ln>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CA" sz="1200" dirty="0">
                <a:solidFill>
                  <a:schemeClr val="tx1"/>
                </a:solidFill>
              </a:rPr>
              <a:t>Réponse de l’organisme de services à l’avis d’ordre de conformité dans un délai de 14 jours civils à compter de sa réception ou dans tout autre délai précisé dans l’avis</a:t>
            </a:r>
          </a:p>
        </p:txBody>
      </p:sp>
      <p:sp>
        <p:nvSpPr>
          <p:cNvPr id="42" name="Rounded Rectangle 41"/>
          <p:cNvSpPr/>
          <p:nvPr/>
        </p:nvSpPr>
        <p:spPr>
          <a:xfrm>
            <a:off x="5715000" y="4598392"/>
            <a:ext cx="2971801" cy="964209"/>
          </a:xfrm>
          <a:prstGeom prst="roundRect">
            <a:avLst/>
          </a:prstGeom>
          <a:solidFill>
            <a:schemeClr val="accent3">
              <a:lumMod val="20000"/>
              <a:lumOff val="80000"/>
            </a:schemeClr>
          </a:solidFill>
          <a:ln>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CA" sz="1100" dirty="0">
                <a:solidFill>
                  <a:schemeClr val="tx1"/>
                </a:solidFill>
              </a:rPr>
              <a:t>Une directrice ou un directeur, ou sa représentante ou son représentant autorisé.e, peut donner un ordre de conformité après avoir examiné les documents remis par l’organisme de services ou après l’expiration du délai prévu dans l’avis d’ordre de conformité.</a:t>
            </a:r>
          </a:p>
        </p:txBody>
      </p:sp>
      <p:sp>
        <p:nvSpPr>
          <p:cNvPr id="13" name="Rounded Rectangle 12"/>
          <p:cNvSpPr/>
          <p:nvPr/>
        </p:nvSpPr>
        <p:spPr>
          <a:xfrm>
            <a:off x="5715000" y="5791200"/>
            <a:ext cx="2971801" cy="685800"/>
          </a:xfrm>
          <a:prstGeom prst="roundRect">
            <a:avLst/>
          </a:prstGeom>
          <a:solidFill>
            <a:schemeClr val="accent3">
              <a:lumMod val="20000"/>
              <a:lumOff val="80000"/>
            </a:schemeClr>
          </a:solidFill>
          <a:ln>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CA" sz="1200" dirty="0">
                <a:solidFill>
                  <a:schemeClr val="tx1"/>
                </a:solidFill>
              </a:rPr>
              <a:t>Pas de « nouveau » financement </a:t>
            </a:r>
          </a:p>
        </p:txBody>
      </p:sp>
      <p:cxnSp>
        <p:nvCxnSpPr>
          <p:cNvPr id="6" name="Elbow Connector 5"/>
          <p:cNvCxnSpPr>
            <a:cxnSpLocks/>
            <a:stCxn id="44" idx="3"/>
            <a:endCxn id="40" idx="1"/>
          </p:cNvCxnSpPr>
          <p:nvPr/>
        </p:nvCxnSpPr>
        <p:spPr>
          <a:xfrm flipV="1">
            <a:off x="5185255" y="2971800"/>
            <a:ext cx="529744" cy="999801"/>
          </a:xfrm>
          <a:prstGeom prst="bentConnector3">
            <a:avLst>
              <a:gd name="adj1" fmla="val 50000"/>
            </a:avLst>
          </a:pr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Slide Number Placeholder 7"/>
          <p:cNvSpPr>
            <a:spLocks noGrp="1"/>
          </p:cNvSpPr>
          <p:nvPr>
            <p:ph type="sldNum" sz="quarter" idx="12"/>
          </p:nvPr>
        </p:nvSpPr>
        <p:spPr>
          <a:xfrm>
            <a:off x="6934200" y="6477000"/>
            <a:ext cx="2133600" cy="365125"/>
          </a:xfrm>
        </p:spPr>
        <p:txBody>
          <a:bodyPr/>
          <a:lstStyle/>
          <a:p>
            <a:fld id="{53BC4A81-272D-4B6C-9094-3AE27DC0A8E0}" type="slidenum">
              <a:rPr lang="en-CA" smtClean="0">
                <a:solidFill>
                  <a:schemeClr val="tx1"/>
                </a:solidFill>
                <a:latin typeface="+mj-lt"/>
              </a:rPr>
              <a:t>10</a:t>
            </a:fld>
            <a:endParaRPr lang="en-CA" dirty="0">
              <a:solidFill>
                <a:schemeClr val="tx1"/>
              </a:solidFill>
              <a:latin typeface="+mj-lt"/>
            </a:endParaRPr>
          </a:p>
        </p:txBody>
      </p:sp>
      <p:sp>
        <p:nvSpPr>
          <p:cNvPr id="34" name="Title 11"/>
          <p:cNvSpPr txBox="1">
            <a:spLocks/>
          </p:cNvSpPr>
          <p:nvPr/>
        </p:nvSpPr>
        <p:spPr>
          <a:xfrm>
            <a:off x="468261" y="381001"/>
            <a:ext cx="8225928"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n-CA" sz="2200" b="0" dirty="0">
              <a:solidFill>
                <a:sysClr val="windowText" lastClr="000000">
                  <a:lumMod val="75000"/>
                  <a:lumOff val="25000"/>
                </a:sysClr>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fr-CA" sz="2200" b="0" dirty="0">
                <a:solidFill>
                  <a:sysClr val="windowText" lastClr="000000">
                    <a:lumMod val="75000"/>
                    <a:lumOff val="25000"/>
                  </a:sysClr>
                </a:solidFill>
                <a:latin typeface="Calibri" panose="020F0502020204030204" pitchFamily="34" charset="0"/>
                <a:cs typeface="Calibri" panose="020F0502020204030204" pitchFamily="34" charset="0"/>
              </a:rPr>
              <a:t>      Processus d’exécution</a:t>
            </a:r>
          </a:p>
          <a:p>
            <a:endParaRPr lang="en-CA" sz="800" b="0" dirty="0">
              <a:solidFill>
                <a:srgbClr val="F79646">
                  <a:lumMod val="75000"/>
                </a:srgbClr>
              </a:solidFill>
              <a:latin typeface="Calibri" panose="020F0502020204030204" pitchFamily="34" charset="0"/>
              <a:cs typeface="Calibri" panose="020F0502020204030204" pitchFamily="34" charset="0"/>
            </a:endParaRPr>
          </a:p>
          <a:p>
            <a:r>
              <a:rPr lang="fr-CA" sz="1500" b="0" dirty="0">
                <a:solidFill>
                  <a:srgbClr val="F79646">
                    <a:lumMod val="75000"/>
                  </a:srgbClr>
                </a:solidFill>
                <a:latin typeface="Calibri" panose="020F0502020204030204" pitchFamily="34" charset="0"/>
                <a:cs typeface="Calibri" panose="020F0502020204030204" pitchFamily="34" charset="0"/>
              </a:rPr>
              <a:t>Si le cas de non-conformité est résolu au cours du processus d’exécution, une lettre de conformité sera remise.</a:t>
            </a:r>
          </a:p>
          <a:p>
            <a:pPr>
              <a:defRPr/>
            </a:pPr>
            <a:endParaRPr lang="en-CA" sz="1600" b="0" dirty="0">
              <a:solidFill>
                <a:srgbClr val="F79646">
                  <a:lumMod val="75000"/>
                </a:srgbClr>
              </a:solidFill>
              <a:latin typeface="Calibri" panose="020F0502020204030204" pitchFamily="34" charset="0"/>
              <a:cs typeface="Calibri" panose="020F0502020204030204" pitchFamily="34" charset="0"/>
            </a:endParaRPr>
          </a:p>
        </p:txBody>
      </p:sp>
      <p:sp>
        <p:nvSpPr>
          <p:cNvPr id="54" name="Rounded Rectangle 53"/>
          <p:cNvSpPr/>
          <p:nvPr/>
        </p:nvSpPr>
        <p:spPr>
          <a:xfrm>
            <a:off x="468261" y="5791200"/>
            <a:ext cx="4495800" cy="6858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r>
              <a:rPr lang="fr-CA" sz="1150" dirty="0">
                <a:solidFill>
                  <a:prstClr val="black"/>
                </a:solidFill>
              </a:rPr>
              <a:t>Une directrice ou un directeur, ou sa représentante ou son représentant autorisé.e, examinera les circonstances pour déterminer si un organisme de services doit recevoir un avis d’ordre de conformité/un ordre de conformité.</a:t>
            </a:r>
          </a:p>
        </p:txBody>
      </p:sp>
      <p:sp>
        <p:nvSpPr>
          <p:cNvPr id="22" name="Down Arrow 21"/>
          <p:cNvSpPr/>
          <p:nvPr/>
        </p:nvSpPr>
        <p:spPr>
          <a:xfrm>
            <a:off x="7315202" y="2466202"/>
            <a:ext cx="45719" cy="200798"/>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56" name="Down Arrow 55"/>
          <p:cNvSpPr/>
          <p:nvPr/>
        </p:nvSpPr>
        <p:spPr>
          <a:xfrm>
            <a:off x="7315202" y="3304402"/>
            <a:ext cx="45719" cy="20079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58" name="Down Arrow 57"/>
          <p:cNvSpPr/>
          <p:nvPr/>
        </p:nvSpPr>
        <p:spPr>
          <a:xfrm>
            <a:off x="7315202" y="4397593"/>
            <a:ext cx="45719" cy="20079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59" name="Down Arrow 58"/>
          <p:cNvSpPr/>
          <p:nvPr/>
        </p:nvSpPr>
        <p:spPr>
          <a:xfrm>
            <a:off x="7315202" y="5590402"/>
            <a:ext cx="45719" cy="20079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grpSp>
        <p:nvGrpSpPr>
          <p:cNvPr id="18" name="Group 17"/>
          <p:cNvGrpSpPr/>
          <p:nvPr/>
        </p:nvGrpSpPr>
        <p:grpSpPr>
          <a:xfrm>
            <a:off x="76201" y="1905001"/>
            <a:ext cx="5109058" cy="3280940"/>
            <a:chOff x="76200" y="1824460"/>
            <a:chExt cx="5109058" cy="3280940"/>
          </a:xfrm>
        </p:grpSpPr>
        <p:sp>
          <p:nvSpPr>
            <p:cNvPr id="3" name="Rounded Rectangle 2"/>
            <p:cNvSpPr/>
            <p:nvPr/>
          </p:nvSpPr>
          <p:spPr>
            <a:xfrm>
              <a:off x="609603" y="1824460"/>
              <a:ext cx="3962394" cy="533400"/>
            </a:xfrm>
            <a:prstGeom prst="roundRect">
              <a:avLst/>
            </a:prstGeom>
            <a:solidFill>
              <a:schemeClr val="accent6">
                <a:lumMod val="20000"/>
                <a:lumOff val="8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CA" sz="1200" dirty="0">
                  <a:solidFill>
                    <a:prstClr val="black"/>
                  </a:solidFill>
                  <a:latin typeface="+mj-lt"/>
                </a:rPr>
                <a:t>Cas de non-conformité ne relevant pas uniquement de la volonté de l’organisme</a:t>
              </a:r>
            </a:p>
          </p:txBody>
        </p:sp>
        <p:sp>
          <p:nvSpPr>
            <p:cNvPr id="44" name="Rounded Rectangle 43"/>
            <p:cNvSpPr/>
            <p:nvPr/>
          </p:nvSpPr>
          <p:spPr>
            <a:xfrm>
              <a:off x="2743202" y="3598293"/>
              <a:ext cx="2442052" cy="585533"/>
            </a:xfrm>
            <a:prstGeom prst="roundRect">
              <a:avLst/>
            </a:prstGeom>
            <a:solidFill>
              <a:schemeClr val="accent6">
                <a:lumMod val="20000"/>
                <a:lumOff val="8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CA" sz="1200" dirty="0">
                  <a:solidFill>
                    <a:prstClr val="black"/>
                  </a:solidFill>
                  <a:latin typeface="+mj-lt"/>
                </a:rPr>
                <a:t>Le ministère examine les circonstances particulières.</a:t>
              </a:r>
            </a:p>
          </p:txBody>
        </p:sp>
        <p:cxnSp>
          <p:nvCxnSpPr>
            <p:cNvPr id="12" name="Straight Connector 11"/>
            <p:cNvCxnSpPr/>
            <p:nvPr/>
          </p:nvCxnSpPr>
          <p:spPr>
            <a:xfrm>
              <a:off x="1367927" y="2368430"/>
              <a:ext cx="0" cy="3005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371599" y="3276600"/>
              <a:ext cx="0" cy="3005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365848" y="4191000"/>
              <a:ext cx="0" cy="3005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886200" y="2368430"/>
              <a:ext cx="0" cy="3005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3879011" y="3278535"/>
              <a:ext cx="0" cy="3005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3886200" y="4201324"/>
              <a:ext cx="0" cy="3005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Rounded Rectangle 38"/>
            <p:cNvSpPr/>
            <p:nvPr/>
          </p:nvSpPr>
          <p:spPr>
            <a:xfrm>
              <a:off x="2666999" y="2658365"/>
              <a:ext cx="2518259" cy="609600"/>
            </a:xfrm>
            <a:prstGeom prst="roundRect">
              <a:avLst/>
            </a:prstGeom>
            <a:solidFill>
              <a:schemeClr val="accent6">
                <a:lumMod val="20000"/>
                <a:lumOff val="8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CA" sz="1200" dirty="0">
                  <a:solidFill>
                    <a:prstClr val="black"/>
                  </a:solidFill>
                  <a:latin typeface="+mj-lt"/>
                </a:rPr>
                <a:t>Délai de rectification connu. </a:t>
              </a:r>
            </a:p>
            <a:p>
              <a:pPr algn="ctr"/>
              <a:r>
                <a:rPr lang="fr-CA" sz="1200" dirty="0">
                  <a:solidFill>
                    <a:prstClr val="black"/>
                  </a:solidFill>
                  <a:latin typeface="+mj-lt"/>
                </a:rPr>
                <a:t>Remise d’une lettre de prolongation précisant une échéance définie.</a:t>
              </a:r>
            </a:p>
          </p:txBody>
        </p:sp>
        <p:sp>
          <p:nvSpPr>
            <p:cNvPr id="38" name="Rounded Rectangle 37"/>
            <p:cNvSpPr/>
            <p:nvPr/>
          </p:nvSpPr>
          <p:spPr>
            <a:xfrm>
              <a:off x="76200" y="2658365"/>
              <a:ext cx="2518272" cy="609600"/>
            </a:xfrm>
            <a:prstGeom prst="roundRect">
              <a:avLst/>
            </a:prstGeom>
            <a:solidFill>
              <a:schemeClr val="accent6">
                <a:lumMod val="20000"/>
                <a:lumOff val="8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CA" sz="1200" dirty="0">
                  <a:solidFill>
                    <a:prstClr val="black"/>
                  </a:solidFill>
                  <a:latin typeface="+mj-lt"/>
                </a:rPr>
                <a:t>La direction examine les circonstances particulières.</a:t>
              </a:r>
            </a:p>
          </p:txBody>
        </p:sp>
        <p:sp>
          <p:nvSpPr>
            <p:cNvPr id="46" name="Rounded Rectangle 45"/>
            <p:cNvSpPr/>
            <p:nvPr/>
          </p:nvSpPr>
          <p:spPr>
            <a:xfrm>
              <a:off x="2743202" y="4485230"/>
              <a:ext cx="2442046" cy="620170"/>
            </a:xfrm>
            <a:prstGeom prst="roundRect">
              <a:avLst/>
            </a:prstGeom>
            <a:solidFill>
              <a:schemeClr val="accent6">
                <a:lumMod val="20000"/>
                <a:lumOff val="8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CA" sz="1200" dirty="0">
                  <a:solidFill>
                    <a:prstClr val="black"/>
                  </a:solidFill>
                  <a:latin typeface="+mj-lt"/>
                </a:rPr>
                <a:t>Une lettre de prolongation complémentaire de 30 jours ouvrables au maximum peut être remise.</a:t>
              </a:r>
            </a:p>
          </p:txBody>
        </p:sp>
        <p:sp>
          <p:nvSpPr>
            <p:cNvPr id="45" name="Rounded Rectangle 44"/>
            <p:cNvSpPr/>
            <p:nvPr/>
          </p:nvSpPr>
          <p:spPr>
            <a:xfrm>
              <a:off x="76200" y="4485230"/>
              <a:ext cx="2514600" cy="609600"/>
            </a:xfrm>
            <a:prstGeom prst="roundRect">
              <a:avLst/>
            </a:prstGeom>
            <a:solidFill>
              <a:schemeClr val="accent6">
                <a:lumMod val="20000"/>
                <a:lumOff val="8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CA" sz="1200" dirty="0">
                  <a:solidFill>
                    <a:prstClr val="black"/>
                  </a:solidFill>
                  <a:latin typeface="+mj-lt"/>
                </a:rPr>
                <a:t>La direction examine les circonstances particulières.</a:t>
              </a:r>
            </a:p>
          </p:txBody>
        </p:sp>
        <p:sp>
          <p:nvSpPr>
            <p:cNvPr id="43" name="Rounded Rectangle 42"/>
            <p:cNvSpPr/>
            <p:nvPr/>
          </p:nvSpPr>
          <p:spPr>
            <a:xfrm>
              <a:off x="79872" y="3598293"/>
              <a:ext cx="2514600" cy="592461"/>
            </a:xfrm>
            <a:prstGeom prst="roundRect">
              <a:avLst/>
            </a:prstGeom>
            <a:solidFill>
              <a:schemeClr val="accent6">
                <a:lumMod val="20000"/>
                <a:lumOff val="8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CA" sz="1200" dirty="0">
                  <a:solidFill>
                    <a:prstClr val="black"/>
                  </a:solidFill>
                  <a:latin typeface="+mj-lt"/>
                </a:rPr>
                <a:t>Délai de rectification inconnu. Remise d’une lettre de prolongation de 30 jours ouvrables au maximum.</a:t>
              </a:r>
            </a:p>
          </p:txBody>
        </p:sp>
      </p:grpSp>
    </p:spTree>
    <p:extLst>
      <p:ext uri="{BB962C8B-B14F-4D97-AF65-F5344CB8AC3E}">
        <p14:creationId xmlns:p14="http://schemas.microsoft.com/office/powerpoint/2010/main" val="2832555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BC4A81-272D-4B6C-9094-3AE27DC0A8E0}" type="slidenum">
              <a:rPr lang="en-CA" smtClean="0">
                <a:solidFill>
                  <a:prstClr val="black">
                    <a:tint val="75000"/>
                  </a:prstClr>
                </a:solidFill>
              </a:rPr>
              <a:pPr/>
              <a:t>2</a:t>
            </a:fld>
            <a:endParaRPr lang="en-CA" dirty="0">
              <a:solidFill>
                <a:prstClr val="black">
                  <a:tint val="75000"/>
                </a:prstClr>
              </a:solidFill>
            </a:endParaRPr>
          </a:p>
        </p:txBody>
      </p:sp>
      <p:sp>
        <p:nvSpPr>
          <p:cNvPr id="5" name="Content Placeholder 4"/>
          <p:cNvSpPr>
            <a:spLocks noGrp="1"/>
          </p:cNvSpPr>
          <p:nvPr>
            <p:ph idx="13"/>
          </p:nvPr>
        </p:nvSpPr>
        <p:spPr>
          <a:xfrm>
            <a:off x="609600" y="1143000"/>
            <a:ext cx="8077200" cy="4953000"/>
          </a:xfrm>
        </p:spPr>
        <p:txBody>
          <a:bodyPr>
            <a:noAutofit/>
          </a:bodyPr>
          <a:lstStyle/>
          <a:p>
            <a:pPr marL="285750" lvl="1">
              <a:lnSpc>
                <a:spcPct val="150000"/>
              </a:lnSpc>
              <a:buClr>
                <a:schemeClr val="accent6">
                  <a:lumMod val="75000"/>
                </a:schemeClr>
              </a:buClr>
              <a:buFont typeface="Wingdings" panose="05000000000000000000" pitchFamily="2" charset="2"/>
              <a:buChar char="§"/>
            </a:pPr>
            <a:r>
              <a:rPr lang="fr-CA" sz="1400" dirty="0">
                <a:solidFill>
                  <a:schemeClr val="tx1">
                    <a:lumMod val="75000"/>
                    <a:lumOff val="25000"/>
                  </a:schemeClr>
                </a:solidFill>
                <a:latin typeface="Calibri" panose="020F0502020204030204" pitchFamily="34" charset="0"/>
                <a:cs typeface="Calibri" panose="020F0502020204030204" pitchFamily="34" charset="0"/>
              </a:rPr>
              <a:t>Schéma du processus – Processus et exigences de rapport après l’inspection		diapo 3</a:t>
            </a:r>
          </a:p>
          <a:p>
            <a:pPr marL="285750" lvl="1">
              <a:lnSpc>
                <a:spcPct val="150000"/>
              </a:lnSpc>
              <a:buClr>
                <a:schemeClr val="accent6">
                  <a:lumMod val="75000"/>
                </a:schemeClr>
              </a:buClr>
              <a:buFont typeface="Wingdings" panose="05000000000000000000" pitchFamily="2" charset="2"/>
              <a:buChar char="§"/>
            </a:pPr>
            <a:r>
              <a:rPr lang="fr-CA" sz="1400" dirty="0">
                <a:solidFill>
                  <a:schemeClr val="tx1">
                    <a:lumMod val="75000"/>
                    <a:lumOff val="25000"/>
                  </a:schemeClr>
                </a:solidFill>
                <a:latin typeface="Calibri" panose="020F0502020204030204" pitchFamily="34" charset="0"/>
                <a:cs typeface="Calibri" panose="020F0502020204030204" pitchFamily="34" charset="0"/>
              </a:rPr>
              <a:t>Tableau – Suivi des cas de non-conformité définis comme présentant un risque « élevé »	diapo 4</a:t>
            </a:r>
          </a:p>
          <a:p>
            <a:pPr marL="285750" lvl="1">
              <a:lnSpc>
                <a:spcPct val="150000"/>
              </a:lnSpc>
              <a:buClr>
                <a:schemeClr val="accent6">
                  <a:lumMod val="75000"/>
                </a:schemeClr>
              </a:buClr>
              <a:buFont typeface="Wingdings" panose="05000000000000000000" pitchFamily="2" charset="2"/>
              <a:buChar char="§"/>
            </a:pPr>
            <a:r>
              <a:rPr lang="fr-CA" sz="1400" dirty="0">
                <a:solidFill>
                  <a:schemeClr val="tx1">
                    <a:lumMod val="75000"/>
                    <a:lumOff val="25000"/>
                  </a:schemeClr>
                </a:solidFill>
                <a:latin typeface="Calibri" panose="020F0502020204030204" pitchFamily="34" charset="0"/>
                <a:cs typeface="Calibri" panose="020F0502020204030204" pitchFamily="34" charset="0"/>
              </a:rPr>
              <a:t>Remises du MAC dans les 24 heures pour les cas de non-conformité définis comme présentant un risque « élevé »							diapo 5</a:t>
            </a:r>
          </a:p>
          <a:p>
            <a:pPr marL="285750" lvl="1">
              <a:lnSpc>
                <a:spcPct val="150000"/>
              </a:lnSpc>
              <a:buClr>
                <a:schemeClr val="accent6">
                  <a:lumMod val="75000"/>
                </a:schemeClr>
              </a:buClr>
              <a:buFont typeface="Wingdings" panose="05000000000000000000" pitchFamily="2" charset="2"/>
              <a:buChar char="§"/>
            </a:pPr>
            <a:r>
              <a:rPr lang="fr-CA" sz="1400" dirty="0">
                <a:solidFill>
                  <a:schemeClr val="tx1">
                    <a:lumMod val="75000"/>
                    <a:lumOff val="25000"/>
                  </a:schemeClr>
                </a:solidFill>
                <a:latin typeface="Calibri" panose="020F0502020204030204" pitchFamily="34" charset="0"/>
                <a:cs typeface="Calibri" panose="020F0502020204030204" pitchFamily="34" charset="0"/>
              </a:rPr>
              <a:t>Remises du MAC dans les 10 jours ouvrables pour les cas de non-conformité définis comme présentant un risque « élevé »							diapo 6</a:t>
            </a:r>
          </a:p>
          <a:p>
            <a:pPr marL="285750" lvl="1">
              <a:lnSpc>
                <a:spcPct val="150000"/>
              </a:lnSpc>
              <a:buClr>
                <a:schemeClr val="accent6">
                  <a:lumMod val="75000"/>
                </a:schemeClr>
              </a:buClr>
              <a:buFont typeface="Wingdings" panose="05000000000000000000" pitchFamily="2" charset="2"/>
              <a:buChar char="§"/>
            </a:pPr>
            <a:r>
              <a:rPr lang="fr-CA" sz="1400" dirty="0">
                <a:solidFill>
                  <a:schemeClr val="tx1">
                    <a:lumMod val="75000"/>
                    <a:lumOff val="25000"/>
                  </a:schemeClr>
                </a:solidFill>
                <a:latin typeface="Calibri" panose="020F0502020204030204" pitchFamily="34" charset="0"/>
                <a:cs typeface="Calibri" panose="020F0502020204030204" pitchFamily="34" charset="0"/>
              </a:rPr>
              <a:t>Tableau – Suivi des cas de non-conformité définis comme présentant un risque « faible » à « modéré »								diapo 7</a:t>
            </a:r>
          </a:p>
          <a:p>
            <a:pPr marL="285750" lvl="1">
              <a:lnSpc>
                <a:spcPct val="150000"/>
              </a:lnSpc>
              <a:buClr>
                <a:schemeClr val="accent6">
                  <a:lumMod val="75000"/>
                </a:schemeClr>
              </a:buClr>
              <a:buFont typeface="Wingdings" panose="05000000000000000000" pitchFamily="2" charset="2"/>
              <a:buChar char="§"/>
            </a:pPr>
            <a:r>
              <a:rPr lang="fr-CA" sz="1400" dirty="0">
                <a:solidFill>
                  <a:schemeClr val="tx1">
                    <a:lumMod val="75000"/>
                    <a:lumOff val="25000"/>
                  </a:schemeClr>
                </a:solidFill>
                <a:latin typeface="Calibri" panose="020F0502020204030204" pitchFamily="34" charset="0"/>
                <a:cs typeface="Calibri" panose="020F0502020204030204" pitchFamily="34" charset="0"/>
              </a:rPr>
              <a:t>Remises du MAC dans les 10 jours ouvrables pour les cas de non-conformité définis comme présentant </a:t>
            </a:r>
          </a:p>
          <a:p>
            <a:pPr marL="285750" lvl="1" indent="0">
              <a:lnSpc>
                <a:spcPct val="150000"/>
              </a:lnSpc>
              <a:buClr>
                <a:schemeClr val="accent6">
                  <a:lumMod val="75000"/>
                </a:schemeClr>
              </a:buClr>
              <a:buNone/>
            </a:pPr>
            <a:r>
              <a:rPr lang="fr-CA" sz="1400" dirty="0">
                <a:solidFill>
                  <a:schemeClr val="tx1">
                    <a:lumMod val="75000"/>
                    <a:lumOff val="25000"/>
                  </a:schemeClr>
                </a:solidFill>
                <a:latin typeface="Calibri" panose="020F0502020204030204" pitchFamily="34" charset="0"/>
                <a:cs typeface="Calibri" panose="020F0502020204030204" pitchFamily="34" charset="0"/>
              </a:rPr>
              <a:t>un risque « faible » à « modéré »						diapo 8</a:t>
            </a:r>
          </a:p>
          <a:p>
            <a:pPr marL="285750" lvl="1">
              <a:lnSpc>
                <a:spcPct val="150000"/>
              </a:lnSpc>
              <a:buClr>
                <a:schemeClr val="accent6">
                  <a:lumMod val="75000"/>
                </a:schemeClr>
              </a:buClr>
              <a:buFont typeface="Wingdings" panose="05000000000000000000" pitchFamily="2" charset="2"/>
              <a:buChar char="§"/>
            </a:pPr>
            <a:r>
              <a:rPr lang="fr-CA" sz="1400" dirty="0">
                <a:solidFill>
                  <a:schemeClr val="tx1">
                    <a:lumMod val="75000"/>
                    <a:lumOff val="25000"/>
                  </a:schemeClr>
                </a:solidFill>
                <a:latin typeface="Calibri" panose="020F0502020204030204" pitchFamily="34" charset="0"/>
                <a:cs typeface="Calibri" panose="020F0502020204030204" pitchFamily="34" charset="0"/>
              </a:rPr>
              <a:t>Remises du MAC dans les 40 jours ouvrables pour les cas de non-conformité définis comme présentant </a:t>
            </a:r>
          </a:p>
          <a:p>
            <a:pPr marL="285750" lvl="1" indent="0">
              <a:lnSpc>
                <a:spcPct val="150000"/>
              </a:lnSpc>
              <a:buClr>
                <a:schemeClr val="accent6">
                  <a:lumMod val="75000"/>
                </a:schemeClr>
              </a:buClr>
              <a:buNone/>
            </a:pPr>
            <a:r>
              <a:rPr lang="fr-CA" sz="1400" dirty="0">
                <a:solidFill>
                  <a:schemeClr val="tx1">
                    <a:lumMod val="75000"/>
                    <a:lumOff val="25000"/>
                  </a:schemeClr>
                </a:solidFill>
                <a:latin typeface="Calibri" panose="020F0502020204030204" pitchFamily="34" charset="0"/>
                <a:cs typeface="Calibri" panose="020F0502020204030204" pitchFamily="34" charset="0"/>
              </a:rPr>
              <a:t>un risque « faible » à « modéré »						diapo 9</a:t>
            </a:r>
          </a:p>
          <a:p>
            <a:pPr marL="285750" lvl="1">
              <a:lnSpc>
                <a:spcPct val="150000"/>
              </a:lnSpc>
              <a:buClr>
                <a:schemeClr val="accent6">
                  <a:lumMod val="75000"/>
                </a:schemeClr>
              </a:buClr>
              <a:buFont typeface="Wingdings" panose="05000000000000000000" pitchFamily="2" charset="2"/>
              <a:buChar char="§"/>
            </a:pPr>
            <a:r>
              <a:rPr lang="fr-CA" sz="1400" dirty="0">
                <a:solidFill>
                  <a:schemeClr val="tx1">
                    <a:lumMod val="75000"/>
                    <a:lumOff val="25000"/>
                  </a:schemeClr>
                </a:solidFill>
                <a:latin typeface="Calibri" panose="020F0502020204030204" pitchFamily="34" charset="0"/>
                <a:cs typeface="Calibri" panose="020F0502020204030204" pitchFamily="34" charset="0"/>
              </a:rPr>
              <a:t>Schéma – Exécution						                     diapo 10</a:t>
            </a:r>
            <a:endParaRPr lang="en-CA" sz="1400" dirty="0">
              <a:solidFill>
                <a:schemeClr val="tx1">
                  <a:lumMod val="75000"/>
                  <a:lumOff val="25000"/>
                </a:schemeClr>
              </a:solidFill>
              <a:latin typeface="Calibri" panose="020F0502020204030204" pitchFamily="34" charset="0"/>
              <a:cs typeface="Calibri" panose="020F0502020204030204" pitchFamily="34" charset="0"/>
            </a:endParaRPr>
          </a:p>
        </p:txBody>
      </p:sp>
      <p:sp>
        <p:nvSpPr>
          <p:cNvPr id="8" name="Title 11"/>
          <p:cNvSpPr txBox="1">
            <a:spLocks/>
          </p:cNvSpPr>
          <p:nvPr/>
        </p:nvSpPr>
        <p:spPr>
          <a:xfrm>
            <a:off x="838201" y="304801"/>
            <a:ext cx="6858001"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CA" sz="2200" b="0" i="0" u="none" strike="noStrike" cap="none" normalizeH="0" baseline="0" noProof="0" dirty="0">
                <a:ln>
                  <a:noFill/>
                </a:ln>
                <a:solidFill>
                  <a:sysClr val="windowText" lastClr="000000">
                    <a:lumMod val="75000"/>
                    <a:lumOff val="25000"/>
                  </a:sysClr>
                </a:solidFill>
                <a:uLnTx/>
                <a:uFillTx/>
                <a:latin typeface="Calibri" panose="020F0502020204030204" pitchFamily="34" charset="0"/>
                <a:ea typeface="+mj-ea"/>
                <a:cs typeface="Calibri" panose="020F0502020204030204" pitchFamily="34" charset="0"/>
              </a:rPr>
              <a:t>Sommaire</a:t>
            </a:r>
            <a:br>
              <a:rPr kumimoji="0" lang="fr-CA" sz="2200" b="0" i="0" u="none" strike="noStrike" cap="none" normalizeH="0" baseline="0" noProof="0" dirty="0">
                <a:ln>
                  <a:noFill/>
                </a:ln>
                <a:solidFill>
                  <a:sysClr val="windowText" lastClr="000000">
                    <a:lumMod val="75000"/>
                    <a:lumOff val="25000"/>
                  </a:sysClr>
                </a:solidFill>
                <a:uLnTx/>
                <a:uFillTx/>
                <a:latin typeface="Calibri" panose="020F0502020204030204" pitchFamily="34" charset="0"/>
                <a:ea typeface="+mj-ea"/>
                <a:cs typeface="Calibri" panose="020F0502020204030204" pitchFamily="34" charset="0"/>
              </a:rPr>
            </a:br>
            <a:endParaRPr kumimoji="0" lang="fr-CA" sz="2200" b="0" i="0" u="none" strike="noStrike" cap="none" normalizeH="0" baseline="0" noProof="0" dirty="0">
              <a:ln>
                <a:noFill/>
              </a:ln>
              <a:solidFill>
                <a:sysClr val="windowText" lastClr="000000">
                  <a:lumMod val="75000"/>
                  <a:lumOff val="25000"/>
                </a:sysClr>
              </a:solidFill>
              <a:uLnTx/>
              <a:uFillTx/>
              <a:latin typeface="Calibri" panose="020F0502020204030204" pitchFamily="34" charset="0"/>
              <a:ea typeface="+mj-ea"/>
              <a:cs typeface="Calibri" panose="020F0502020204030204" pitchFamily="34" charset="0"/>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695325"/>
            <a:ext cx="7772400"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4367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BC4A81-272D-4B6C-9094-3AE27DC0A8E0}" type="slidenum">
              <a:rPr lang="en-CA" smtClean="0">
                <a:solidFill>
                  <a:schemeClr val="tx1"/>
                </a:solidFill>
              </a:rPr>
              <a:t>3</a:t>
            </a:fld>
            <a:endParaRPr lang="en-CA" dirty="0">
              <a:solidFill>
                <a:schemeClr val="tx1"/>
              </a:solidFill>
            </a:endParaRPr>
          </a:p>
        </p:txBody>
      </p:sp>
      <p:sp>
        <p:nvSpPr>
          <p:cNvPr id="8" name="Rounded Rectangle 7"/>
          <p:cNvSpPr/>
          <p:nvPr/>
        </p:nvSpPr>
        <p:spPr>
          <a:xfrm>
            <a:off x="340491" y="762002"/>
            <a:ext cx="8115303" cy="761998"/>
          </a:xfrm>
          <a:prstGeom prst="round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CA" sz="1440" dirty="0">
                <a:solidFill>
                  <a:schemeClr val="tx1"/>
                </a:solidFill>
                <a:latin typeface="Calibri" panose="020F0502020204030204" pitchFamily="34" charset="0"/>
                <a:cs typeface="Calibri" panose="020F0502020204030204" pitchFamily="34" charset="0"/>
              </a:rPr>
              <a:t>Si un cas de non-conformité a été repéré au cours du processus d’inspection, les organismes prendront les mesures suivantes en fonction de la cote de risque :</a:t>
            </a:r>
          </a:p>
        </p:txBody>
      </p:sp>
      <p:cxnSp>
        <p:nvCxnSpPr>
          <p:cNvPr id="83" name="Straight Arrow Connector 82"/>
          <p:cNvCxnSpPr/>
          <p:nvPr/>
        </p:nvCxnSpPr>
        <p:spPr>
          <a:xfrm>
            <a:off x="6934200" y="3527777"/>
            <a:ext cx="0" cy="0"/>
          </a:xfrm>
          <a:prstGeom prst="straightConnector1">
            <a:avLst/>
          </a:prstGeom>
          <a:ln>
            <a:solidFill>
              <a:srgbClr val="FFFF00"/>
            </a:solidFill>
            <a:tailEnd type="arrow"/>
          </a:ln>
        </p:spPr>
        <p:style>
          <a:lnRef idx="2">
            <a:schemeClr val="accent6"/>
          </a:lnRef>
          <a:fillRef idx="1">
            <a:schemeClr val="lt1"/>
          </a:fillRef>
          <a:effectRef idx="0">
            <a:schemeClr val="accent6"/>
          </a:effectRef>
          <a:fontRef idx="minor">
            <a:schemeClr val="dk1"/>
          </a:fontRef>
        </p:style>
      </p:cxnSp>
      <p:sp>
        <p:nvSpPr>
          <p:cNvPr id="42" name="Title 11"/>
          <p:cNvSpPr txBox="1">
            <a:spLocks/>
          </p:cNvSpPr>
          <p:nvPr/>
        </p:nvSpPr>
        <p:spPr>
          <a:xfrm>
            <a:off x="838201" y="228601"/>
            <a:ext cx="6858001"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CA" sz="2200" b="0" i="0" u="none" strike="noStrike" cap="none" normalizeH="0" baseline="0" noProof="0" dirty="0">
                <a:ln>
                  <a:noFill/>
                </a:ln>
                <a:solidFill>
                  <a:sysClr val="windowText" lastClr="000000">
                    <a:lumMod val="75000"/>
                    <a:lumOff val="25000"/>
                  </a:sysClr>
                </a:solidFill>
                <a:uLnTx/>
                <a:uFillTx/>
                <a:latin typeface="Calibri" panose="020F0502020204030204" pitchFamily="34" charset="0"/>
                <a:ea typeface="+mj-ea"/>
                <a:cs typeface="Calibri" panose="020F0502020204030204" pitchFamily="34" charset="0"/>
              </a:rPr>
              <a:t>Exigences de rapport</a:t>
            </a:r>
            <a:br>
              <a:rPr kumimoji="0" lang="fr-CA" sz="2200" b="0" i="0" u="none" strike="noStrike" cap="none" normalizeH="0" baseline="0" noProof="0" dirty="0">
                <a:ln>
                  <a:noFill/>
                </a:ln>
                <a:solidFill>
                  <a:sysClr val="windowText" lastClr="000000">
                    <a:lumMod val="75000"/>
                    <a:lumOff val="25000"/>
                  </a:sysClr>
                </a:solidFill>
                <a:uLnTx/>
                <a:uFillTx/>
                <a:latin typeface="Calibri" panose="020F0502020204030204" pitchFamily="34" charset="0"/>
                <a:ea typeface="+mj-ea"/>
                <a:cs typeface="Calibri" panose="020F0502020204030204" pitchFamily="34" charset="0"/>
              </a:rPr>
            </a:br>
            <a:r>
              <a:rPr lang="fr-CA" b="0" dirty="0">
                <a:solidFill>
                  <a:srgbClr val="F79646">
                    <a:lumMod val="75000"/>
                  </a:srgbClr>
                </a:solidFill>
                <a:latin typeface="Calibri" panose="020F0502020204030204" pitchFamily="34" charset="0"/>
                <a:ea typeface="+mj-ea"/>
                <a:cs typeface="Calibri" panose="020F0502020204030204" pitchFamily="34" charset="0"/>
              </a:rPr>
              <a:t>Après l’inspection</a:t>
            </a:r>
          </a:p>
        </p:txBody>
      </p:sp>
      <p:pic>
        <p:nvPicPr>
          <p:cNvPr id="3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838200"/>
            <a:ext cx="7772400"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725" y="1959162"/>
            <a:ext cx="333188" cy="33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84" y="1704376"/>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725" y="1959162"/>
            <a:ext cx="304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61790" y="1495612"/>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93883" y="1696532"/>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273040" y="1524000"/>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393" y="3425097"/>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24343" y="3569051"/>
            <a:ext cx="360363"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70561" y="3561509"/>
            <a:ext cx="335010" cy="399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6" name="Picture 1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766235" y="3241076"/>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7" name="Picture 1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493884" y="3425256"/>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8" name="Picture 1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273039" y="3255748"/>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9" name="Picture 1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934200" y="3527777"/>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0" name="Picture 1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7393" y="5097214"/>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1" name="Picture 17"/>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766235" y="4937667"/>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2" name="Picture 18"/>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547268" y="5097214"/>
            <a:ext cx="20494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916456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FBBE224-C31F-4D69-99C8-A0AC17D8F408}" type="slidenum">
              <a:rPr lang="en-CA" smtClean="0">
                <a:solidFill>
                  <a:schemeClr val="tx1"/>
                </a:solidFill>
              </a:rPr>
              <a:t>4</a:t>
            </a:fld>
            <a:endParaRPr lang="en-CA" dirty="0">
              <a:solidFill>
                <a:schemeClr val="tx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3900418016"/>
              </p:ext>
            </p:extLst>
          </p:nvPr>
        </p:nvGraphicFramePr>
        <p:xfrm>
          <a:off x="152400" y="1113364"/>
          <a:ext cx="8915400" cy="5683676"/>
        </p:xfrm>
        <a:graphic>
          <a:graphicData uri="http://schemas.openxmlformats.org/drawingml/2006/table">
            <a:tbl>
              <a:tblPr firstRow="1" bandRow="1">
                <a:tableStyleId>{D7AC3CCA-C797-4891-BE02-D94E43425B78}</a:tableStyleId>
              </a:tblPr>
              <a:tblGrid>
                <a:gridCol w="4457700">
                  <a:extLst>
                    <a:ext uri="{9D8B030D-6E8A-4147-A177-3AD203B41FA5}">
                      <a16:colId xmlns:a16="http://schemas.microsoft.com/office/drawing/2014/main" xmlns="" val="20000"/>
                    </a:ext>
                  </a:extLst>
                </a:gridCol>
                <a:gridCol w="4457700">
                  <a:extLst>
                    <a:ext uri="{9D8B030D-6E8A-4147-A177-3AD203B41FA5}">
                      <a16:colId xmlns:a16="http://schemas.microsoft.com/office/drawing/2014/main" xmlns="" val="20001"/>
                    </a:ext>
                  </a:extLst>
                </a:gridCol>
              </a:tblGrid>
              <a:tr h="685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300" baseline="0" dirty="0">
                          <a:latin typeface="+mj-lt"/>
                          <a:cs typeface="Arial" panose="020B0604020202020204" pitchFamily="34" charset="0"/>
                        </a:rPr>
                        <a:t>Cas de non-conformité dont la rectification est considérée par la directrice ou le directeur comme relevant de la volonté de l’organisme de services</a:t>
                      </a:r>
                    </a:p>
                  </a:txBody>
                  <a:tcPr>
                    <a:solidFill>
                      <a:srgbClr val="FFFF9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300" baseline="0" dirty="0">
                          <a:latin typeface="+mj-lt"/>
                          <a:cs typeface="Arial" panose="020B0604020202020204" pitchFamily="34" charset="0"/>
                        </a:rPr>
                        <a:t>Cas de non-conformité dont la rectification peut être considérée par la directrice ou le directeur comme ne relevant </a:t>
                      </a:r>
                      <a:r>
                        <a:rPr lang="fr-CA" sz="1300" u="sng" baseline="0" dirty="0">
                          <a:latin typeface="+mj-lt"/>
                          <a:cs typeface="Arial" panose="020B0604020202020204" pitchFamily="34" charset="0"/>
                        </a:rPr>
                        <a:t>pas uniquement</a:t>
                      </a:r>
                      <a:r>
                        <a:rPr lang="fr-CA" sz="1300" baseline="0" dirty="0">
                          <a:latin typeface="+mj-lt"/>
                          <a:cs typeface="Arial" panose="020B0604020202020204" pitchFamily="34" charset="0"/>
                        </a:rPr>
                        <a:t> de la volonté de l’organisme de services</a:t>
                      </a:r>
                    </a:p>
                  </a:txBody>
                  <a:tcPr>
                    <a:solidFill>
                      <a:srgbClr val="FFFF99"/>
                    </a:solidFill>
                  </a:tcPr>
                </a:tc>
                <a:extLst>
                  <a:ext uri="{0D108BD9-81ED-4DB2-BD59-A6C34878D82A}">
                    <a16:rowId xmlns:a16="http://schemas.microsoft.com/office/drawing/2014/main" xmlns="" val="10000"/>
                  </a:ext>
                </a:extLst>
              </a:tr>
              <a:tr h="777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900" dirty="0">
                          <a:latin typeface="+mj-lt"/>
                          <a:cs typeface="Arial" panose="020B0604020202020204" pitchFamily="34" charset="0"/>
                        </a:rPr>
                        <a:t>En fonction du degré de gravité du ou des cas de non-conformité, la conseillère ou le conseiller en programmes peut immédiatement joindre ou impliquer la superviseure ou le superviseur de programme et la directrice générale ou le directeur général de l’organisme de services, ou sa représentante ou son représentant autorisé.e, afin de gérer le ou les cas de non-conformité.</a:t>
                      </a: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900" dirty="0">
                          <a:latin typeface="+mj-lt"/>
                          <a:cs typeface="Arial" panose="020B0604020202020204" pitchFamily="34" charset="0"/>
                        </a:rPr>
                        <a:t>En fonction du degré de gravité du ou des cas de non-conformité, la conseillère ou le conseiller en programmes peut immédiatement joindre ou impliquer la superviseure ou le superviseur de programme et la directrice générale ou le directeur général de l’organisme de services, ou sa représentante ou son représentant autorisé.e, afin de gérer le ou les cas de non-conformité.</a:t>
                      </a:r>
                    </a:p>
                  </a:txBody>
                  <a:tcPr>
                    <a:solidFill>
                      <a:schemeClr val="bg1"/>
                    </a:solidFill>
                  </a:tcPr>
                </a:tc>
                <a:extLst>
                  <a:ext uri="{0D108BD9-81ED-4DB2-BD59-A6C34878D82A}">
                    <a16:rowId xmlns:a16="http://schemas.microsoft.com/office/drawing/2014/main" xmlns="" val="10001"/>
                  </a:ext>
                </a:extLst>
              </a:tr>
              <a:tr h="7001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900" dirty="0">
                          <a:latin typeface="+mj-lt"/>
                          <a:cs typeface="Arial" panose="020B0604020202020204" pitchFamily="34" charset="0"/>
                        </a:rPr>
                        <a:t>L’organisme de services doit fournir une réponse écrite conforme aux attentes du ministère, dans laquelle il décrit les mesures de protection destinées à assurer la sécurité des personnes, les mesures correctives et les délais de rectification du cas de non-conformité, et ce, dans un délai de 24 heures à compter de la réception de la lettre de non-conformité. </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900" dirty="0">
                          <a:latin typeface="+mj-lt"/>
                          <a:cs typeface="Arial" panose="020B0604020202020204" pitchFamily="34" charset="0"/>
                        </a:rPr>
                        <a:t>L’organisme de services doit fournir une réponse écrite dans laquelle il décrit les mesures de protection destinées à assurer la sécurité des personnes, les mesures correctives et les délais de rectification du problème, et ce, dans un délai de 24 heures à compter de la réception de la lettre de non-conformité.</a:t>
                      </a:r>
                    </a:p>
                  </a:txBody>
                  <a:tcPr>
                    <a:solidFill>
                      <a:schemeClr val="bg1"/>
                    </a:solidFill>
                  </a:tcPr>
                </a:tc>
                <a:extLst>
                  <a:ext uri="{0D108BD9-81ED-4DB2-BD59-A6C34878D82A}">
                    <a16:rowId xmlns:a16="http://schemas.microsoft.com/office/drawing/2014/main" xmlns="" val="10002"/>
                  </a:ext>
                </a:extLst>
              </a:tr>
              <a:tr h="3801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900" dirty="0">
                          <a:latin typeface="+mj-lt"/>
                          <a:cs typeface="Arial" panose="020B0604020202020204" pitchFamily="34" charset="0"/>
                        </a:rPr>
                        <a:t>L’organisme de services disposera d’un délai maximal de 10 jours ouvrables pour confirmer la mise en œuvre d’une mesure corrective conforme aux attentes du ministère.</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900" dirty="0">
                          <a:latin typeface="+mj-lt"/>
                          <a:cs typeface="Arial" panose="020B0604020202020204" pitchFamily="34" charset="0"/>
                        </a:rPr>
                        <a:t>L’organisme de services disposera d’un délai maximal de 10 jours ouvrables pour confirmer la mise en œuvre d’une mesure corrective conforme aux attentes du ministère.</a:t>
                      </a:r>
                    </a:p>
                  </a:txBody>
                  <a:tcPr>
                    <a:solidFill>
                      <a:schemeClr val="bg1"/>
                    </a:solidFill>
                  </a:tcPr>
                </a:tc>
                <a:extLst>
                  <a:ext uri="{0D108BD9-81ED-4DB2-BD59-A6C34878D82A}">
                    <a16:rowId xmlns:a16="http://schemas.microsoft.com/office/drawing/2014/main" xmlns="" val="10003"/>
                  </a:ext>
                </a:extLst>
              </a:tr>
              <a:tr h="640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900" dirty="0">
                          <a:latin typeface="+mj-lt"/>
                          <a:cs typeface="Arial" panose="020B0604020202020204" pitchFamily="34" charset="0"/>
                        </a:rPr>
                        <a:t>Si l’organisme de services reste en situation de non-conformité après ce délai de 10 jours ouvrables, le bureau régional et l’Équipe d’inspection de la conformité évaluent en conséquence les documents remis (le cas échéant) et les mesures mises en œuvre.</a:t>
                      </a:r>
                      <a:r>
                        <a:rPr lang="fr-CA" sz="900" baseline="0" dirty="0">
                          <a:latin typeface="+mj-lt"/>
                          <a:cs typeface="Arial" panose="020B0604020202020204" pitchFamily="34" charset="0"/>
                        </a:rPr>
                        <a:t> Affichage public obligatoire.</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900" dirty="0">
                          <a:latin typeface="+mj-lt"/>
                          <a:cs typeface="Arial" panose="020B0604020202020204" pitchFamily="34" charset="0"/>
                        </a:rPr>
                        <a:t>Si l’organisme de services reste en situation de non-conformité après ce délai de 10 jours ouvrables, le bureau régional et l’Équipe d’inspection de la conformité évaluent en conséquence les documents remis (le cas échéant) et les mesures mises en œuvre.</a:t>
                      </a:r>
                      <a:r>
                        <a:rPr lang="fr-CA" sz="900" baseline="0" dirty="0">
                          <a:latin typeface="+mj-lt"/>
                          <a:cs typeface="Arial" panose="020B0604020202020204" pitchFamily="34" charset="0"/>
                        </a:rPr>
                        <a:t> Affichage public obligatoire.</a:t>
                      </a:r>
                    </a:p>
                  </a:txBody>
                  <a:tcPr>
                    <a:solidFill>
                      <a:schemeClr val="bg1"/>
                    </a:solidFill>
                  </a:tcPr>
                </a:tc>
                <a:extLst>
                  <a:ext uri="{0D108BD9-81ED-4DB2-BD59-A6C34878D82A}">
                    <a16:rowId xmlns:a16="http://schemas.microsoft.com/office/drawing/2014/main" xmlns="" val="10004"/>
                  </a:ext>
                </a:extLst>
              </a:tr>
              <a:tr h="23317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900" dirty="0">
                          <a:latin typeface="+mj-lt"/>
                          <a:cs typeface="Arial" panose="020B0604020202020204" pitchFamily="34" charset="0"/>
                        </a:rPr>
                        <a:t>La directrice ou le directeur, ou sa représentante ou son représentant autorisé.e, évaluera la situation et pourra limiter le financement de l’organisme de services et/ou émettre un avis d’ordre de conformité.</a:t>
                      </a:r>
                      <a:r>
                        <a:rPr lang="fr-CA" sz="900" baseline="0" dirty="0">
                          <a:latin typeface="+mj-lt"/>
                          <a:cs typeface="Arial" panose="020B0604020202020204" pitchFamily="34" charset="0"/>
                        </a:rPr>
                        <a:t> L’organisme de services doit répondre dans un délai maximal de 14 jours civils (ou dans tout autre délai précisé dans l’avis).</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900" baseline="0" dirty="0">
                        <a:latin typeface="+mj-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900" baseline="0" dirty="0">
                          <a:latin typeface="+mj-lt"/>
                          <a:cs typeface="Arial" panose="020B0604020202020204" pitchFamily="34" charset="0"/>
                        </a:rPr>
                        <a:t>La directrice ou le directeur, ou sa représentante ou son représentant autorisé.e, examinera les documents remis (le cas échéant). </a:t>
                      </a:r>
                      <a:r>
                        <a:rPr lang="fr-CA" sz="900" dirty="0">
                          <a:latin typeface="+mj-lt"/>
                          <a:cs typeface="Arial" panose="020B0604020202020204" pitchFamily="34" charset="0"/>
                        </a:rPr>
                        <a:t>La directrice ou le directeur, ou sa représentante ou son représentant autorisé.e, peut donner un ordre de conformité, qui, après l’expiration du délai précisé dans l’avis, peut également donner lieu au refus de nouveaux financements par le ministère.</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900" baseline="0" dirty="0">
                        <a:latin typeface="+mj-lt"/>
                        <a:cs typeface="Arial" panose="020B0604020202020204" pitchFamily="34" charset="0"/>
                      </a:endParaRPr>
                    </a:p>
                  </a:txBody>
                  <a:tcPr>
                    <a:solidFill>
                      <a:schemeClr val="bg1"/>
                    </a:solidFill>
                  </a:tcPr>
                </a:tc>
                <a:tc>
                  <a:txBody>
                    <a:bodyPr/>
                    <a:lstStyle/>
                    <a:p>
                      <a:r>
                        <a:rPr lang="fr-CA" sz="900" dirty="0"/>
                        <a:t>La directrice ou le directeur, ou sa représentante ou son représentant autorisé.e, examinera les circonstances particulières empêchant la mise en œuvre de mesures correctives et pourra délivrer une lettre de prolongation de délai de 30 jours ouvrables au maximum ou bien une lettre de prolongation précisant un délai convenu pour la mise en conformité en fonction des circonstances particulières.</a:t>
                      </a:r>
                      <a:r>
                        <a:rPr lang="fr-CA" sz="900" baseline="0" dirty="0">
                          <a:solidFill>
                            <a:schemeClr val="tx1"/>
                          </a:solidFill>
                        </a:rPr>
                        <a:t> </a:t>
                      </a:r>
                      <a:r>
                        <a:rPr lang="fr-CA" sz="900" baseline="0" dirty="0">
                          <a:solidFill>
                            <a:schemeClr val="tx1"/>
                          </a:solidFill>
                          <a:latin typeface="+mj-lt"/>
                          <a:cs typeface="Arial" panose="020B0604020202020204" pitchFamily="34" charset="0"/>
                        </a:rPr>
                        <a:t>Une ou des lettres de prolongation complémentaires peuvent être émises, le cas échéant.</a:t>
                      </a:r>
                    </a:p>
                    <a:p>
                      <a:endParaRPr lang="en-CA" sz="900" baseline="0" dirty="0">
                        <a:solidFill>
                          <a:schemeClr val="tx1"/>
                        </a:solidFill>
                        <a:latin typeface="+mj-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900" dirty="0">
                          <a:latin typeface="+mj-lt"/>
                          <a:ea typeface="+mn-ea"/>
                          <a:cs typeface="Arial" panose="020B0604020202020204" pitchFamily="34" charset="0"/>
                        </a:rPr>
                        <a:t>Si le cas de non-conformité n’est pas rectifié dans le délai imparti, la directrice ou le directeur, ou sa représentante ou son représentant autorisé.e, peut émettre un avis d’ordre de conformité.</a:t>
                      </a:r>
                      <a:r>
                        <a:rPr lang="fr-CA" sz="900" baseline="0" dirty="0">
                          <a:latin typeface="+mj-lt"/>
                          <a:ea typeface="+mn-ea"/>
                          <a:cs typeface="Arial" panose="020B0604020202020204" pitchFamily="34" charset="0"/>
                        </a:rPr>
                        <a:t> </a:t>
                      </a:r>
                      <a:r>
                        <a:rPr lang="fr-CA" sz="900" baseline="0" dirty="0">
                          <a:solidFill>
                            <a:schemeClr val="dk1"/>
                          </a:solidFill>
                          <a:latin typeface="+mn-lt"/>
                          <a:ea typeface="+mn-ea"/>
                          <a:cs typeface="Arial" panose="020B0604020202020204" pitchFamily="34" charset="0"/>
                        </a:rPr>
                        <a:t>L’organisme de services doit répondre dans un délai maximal de 14 jours civils à compter de la réception de l’avis (ou dans tout autre délai précisé dans l’avis).</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9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900" baseline="0" dirty="0">
                          <a:solidFill>
                            <a:schemeClr val="dk1"/>
                          </a:solidFill>
                          <a:latin typeface="+mn-lt"/>
                          <a:ea typeface="+mn-ea"/>
                          <a:cs typeface="Arial" panose="020B0604020202020204" pitchFamily="34" charset="0"/>
                        </a:rPr>
                        <a:t>La directrice ou le directeur, ou sa représentante ou son représentant autorisé.e, examinera les documents remis (le cas échéant). </a:t>
                      </a:r>
                      <a:r>
                        <a:rPr lang="fr-CA" sz="900" dirty="0">
                          <a:solidFill>
                            <a:schemeClr val="dk1"/>
                          </a:solidFill>
                          <a:latin typeface="+mn-lt"/>
                          <a:ea typeface="+mn-ea"/>
                          <a:cs typeface="Arial" panose="020B0604020202020204" pitchFamily="34" charset="0"/>
                        </a:rPr>
                        <a:t>La directrice ou le directeur, ou sa représentante ou son représentant autorisé.e, peut donner un ordre de conformité, qui, après l’expiration du délai précisé dans l’avis, peut également donner lieu au refus de nouveaux financements par le ministère.</a:t>
                      </a:r>
                    </a:p>
                  </a:txBody>
                  <a:tcPr>
                    <a:solidFill>
                      <a:schemeClr val="bg1"/>
                    </a:solidFill>
                  </a:tcPr>
                </a:tc>
                <a:extLst>
                  <a:ext uri="{0D108BD9-81ED-4DB2-BD59-A6C34878D82A}">
                    <a16:rowId xmlns:a16="http://schemas.microsoft.com/office/drawing/2014/main" xmlns="" val="10005"/>
                  </a:ext>
                </a:extLst>
              </a:tr>
            </a:tbl>
          </a:graphicData>
        </a:graphic>
      </p:graphicFrame>
      <p:sp>
        <p:nvSpPr>
          <p:cNvPr id="9" name="Title 11"/>
          <p:cNvSpPr txBox="1">
            <a:spLocks/>
          </p:cNvSpPr>
          <p:nvPr/>
        </p:nvSpPr>
        <p:spPr>
          <a:xfrm>
            <a:off x="158263" y="228601"/>
            <a:ext cx="8839200" cy="737175"/>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lvl="0">
              <a:tabLst>
                <a:tab pos="630238" algn="l"/>
              </a:tabLst>
            </a:pPr>
            <a:r>
              <a:rPr lang="fr-CA" sz="2000" b="0" dirty="0">
                <a:solidFill>
                  <a:sysClr val="windowText" lastClr="000000">
                    <a:lumMod val="75000"/>
                    <a:lumOff val="25000"/>
                  </a:sysClr>
                </a:solidFill>
                <a:latin typeface="Calibri" panose="020F0502020204030204" pitchFamily="34" charset="0"/>
                <a:cs typeface="Calibri" panose="020F0502020204030204" pitchFamily="34" charset="0"/>
              </a:rPr>
              <a:t>           Action requise : identification de cas de non-conformité aux exigences 	présentant un risque « élevé » </a:t>
            </a:r>
          </a:p>
          <a:p>
            <a:pPr lvl="0">
              <a:tabLst>
                <a:tab pos="273050" algn="l"/>
              </a:tabLst>
            </a:pPr>
            <a:r>
              <a:rPr lang="fr-CA" sz="1600" b="0" dirty="0">
                <a:solidFill>
                  <a:srgbClr val="F79646">
                    <a:lumMod val="75000"/>
                  </a:srgbClr>
                </a:solidFill>
                <a:latin typeface="Calibri" panose="020F0502020204030204" pitchFamily="34" charset="0"/>
                <a:cs typeface="Calibri" panose="020F0502020204030204" pitchFamily="34" charset="0"/>
              </a:rPr>
              <a:t>      « Inquiétudes concernant la santé et la sécurité ou la prestation de services pouvant potentiellement 	représenter un risque pour la personne. » </a:t>
            </a: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9468" y="81013"/>
            <a:ext cx="583532" cy="59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5857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BC4A81-272D-4B6C-9094-3AE27DC0A8E0}" type="slidenum">
              <a:rPr lang="en-CA" smtClean="0">
                <a:solidFill>
                  <a:schemeClr val="tx1"/>
                </a:solidFill>
              </a:rPr>
              <a:t>5</a:t>
            </a:fld>
            <a:endParaRPr lang="en-CA" dirty="0">
              <a:solidFill>
                <a:schemeClr val="tx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2684604391"/>
              </p:ext>
            </p:extLst>
          </p:nvPr>
        </p:nvGraphicFramePr>
        <p:xfrm>
          <a:off x="283947" y="2286000"/>
          <a:ext cx="8639174" cy="3852987"/>
        </p:xfrm>
        <a:graphic>
          <a:graphicData uri="http://schemas.openxmlformats.org/drawingml/2006/table">
            <a:tbl>
              <a:tblPr>
                <a:tableStyleId>{0505E3EF-67EA-436B-97B2-0124C06EBD24}</a:tableStyleId>
              </a:tblPr>
              <a:tblGrid>
                <a:gridCol w="919555">
                  <a:extLst>
                    <a:ext uri="{9D8B030D-6E8A-4147-A177-3AD203B41FA5}">
                      <a16:colId xmlns:a16="http://schemas.microsoft.com/office/drawing/2014/main" xmlns="" val="20000"/>
                    </a:ext>
                  </a:extLst>
                </a:gridCol>
                <a:gridCol w="1463044">
                  <a:extLst>
                    <a:ext uri="{9D8B030D-6E8A-4147-A177-3AD203B41FA5}">
                      <a16:colId xmlns:a16="http://schemas.microsoft.com/office/drawing/2014/main" xmlns="" val="20001"/>
                    </a:ext>
                  </a:extLst>
                </a:gridCol>
                <a:gridCol w="1700016">
                  <a:extLst>
                    <a:ext uri="{9D8B030D-6E8A-4147-A177-3AD203B41FA5}">
                      <a16:colId xmlns:a16="http://schemas.microsoft.com/office/drawing/2014/main" xmlns="" val="20002"/>
                    </a:ext>
                  </a:extLst>
                </a:gridCol>
                <a:gridCol w="1630471">
                  <a:extLst>
                    <a:ext uri="{9D8B030D-6E8A-4147-A177-3AD203B41FA5}">
                      <a16:colId xmlns:a16="http://schemas.microsoft.com/office/drawing/2014/main" xmlns="" val="20003"/>
                    </a:ext>
                  </a:extLst>
                </a:gridCol>
                <a:gridCol w="1463044">
                  <a:extLst>
                    <a:ext uri="{9D8B030D-6E8A-4147-A177-3AD203B41FA5}">
                      <a16:colId xmlns:a16="http://schemas.microsoft.com/office/drawing/2014/main" xmlns="" val="20004"/>
                    </a:ext>
                  </a:extLst>
                </a:gridCol>
                <a:gridCol w="1463044">
                  <a:extLst>
                    <a:ext uri="{9D8B030D-6E8A-4147-A177-3AD203B41FA5}">
                      <a16:colId xmlns:a16="http://schemas.microsoft.com/office/drawing/2014/main" xmlns="" val="20005"/>
                    </a:ext>
                  </a:extLst>
                </a:gridCol>
              </a:tblGrid>
              <a:tr h="110563">
                <a:tc>
                  <a:txBody>
                    <a:bodyPr/>
                    <a:lstStyle/>
                    <a:p>
                      <a:pPr algn="ctr" fontAlgn="ctr"/>
                      <a:r>
                        <a:rPr lang="fr-CA" sz="900" b="1" i="0" u="none" strike="noStrike" dirty="0">
                          <a:latin typeface="Arial"/>
                        </a:rPr>
                        <a:t>A</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fr-CA" sz="900" b="1" i="0" u="none" strike="noStrike" dirty="0">
                          <a:latin typeface="Arial"/>
                        </a:rPr>
                        <a:t>B</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fr-CA" sz="900" b="1" i="0" u="none" strike="noStrike" dirty="0">
                          <a:latin typeface="Arial"/>
                        </a:rPr>
                        <a:t>C</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fr-CA" sz="900" b="1" i="0" u="none" strike="noStrike" dirty="0">
                          <a:latin typeface="Arial"/>
                        </a:rPr>
                        <a:t>D</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fr-CA" sz="900" b="1" i="0" u="none" strike="noStrike" dirty="0">
                          <a:latin typeface="Arial"/>
                        </a:rPr>
                        <a:t>E</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fr-CA" sz="900" b="1" i="0" u="none" strike="noStrike" dirty="0">
                          <a:latin typeface="Arial"/>
                        </a:rPr>
                        <a:t>F</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extLst>
                  <a:ext uri="{0D108BD9-81ED-4DB2-BD59-A6C34878D82A}">
                    <a16:rowId xmlns:a16="http://schemas.microsoft.com/office/drawing/2014/main" xmlns="" val="10000"/>
                  </a:ext>
                </a:extLst>
              </a:tr>
              <a:tr h="1378574">
                <a:tc>
                  <a:txBody>
                    <a:bodyPr/>
                    <a:lstStyle/>
                    <a:p>
                      <a:pPr algn="ctr" fontAlgn="ctr"/>
                      <a:r>
                        <a:rPr lang="fr-CA" sz="900" b="1" u="none" strike="noStrike" dirty="0"/>
                        <a:t>Règlement (précisé dans le rapport sommaire, p. ex. Règl. 299/10, disposition 1 du par. 4 (1))</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fr-CA" sz="900" b="1" u="none" strike="noStrike" dirty="0"/>
                        <a:t>Cas de non-conformité constaté (précisé dans le rapport sommaire, p. ex. Les politiques et consignes ne comprennent pas un énoncé de mission favorisant l’inclusion sociale.)</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fr-CA" sz="900" b="1" u="none" strike="noStrike" dirty="0"/>
                        <a:t>Exigence de conformité (précisée dans le rapport sommaire, p. ex. L’organisme de services doit soumettre des politiques et des consignes finales/approuvées qui sont : écrites; datées; examinées et/ou approuvées.)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fr-CA" sz="900" b="1" u="none" strike="noStrike" dirty="0"/>
                        <a:t>Mesures/étapes du plan d’action mis en œuvre par l’organisme de services pour rectifier la non-conformité, indiquant : les personnes concernées; les mesures à mettre en œuvre; la date limite de mise en œuvre; ou la satisfaction de l’exigence de conformité dans les 24 heures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fr-CA" sz="900" b="1" u="none" strike="noStrike" dirty="0"/>
                        <a:t>Exigence de conformité satisfaite dans les 10 jours ouvrables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fr-CA" sz="900" b="1" u="none" strike="noStrike" dirty="0"/>
                        <a:t>Exigence de conformité satisfaite dans les 30 jours ouvrables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extLst>
                  <a:ext uri="{0D108BD9-81ED-4DB2-BD59-A6C34878D82A}">
                    <a16:rowId xmlns:a16="http://schemas.microsoft.com/office/drawing/2014/main" xmlns="" val="10001"/>
                  </a:ext>
                </a:extLst>
              </a:tr>
              <a:tr h="186763">
                <a:tc gridSpan="6">
                  <a:txBody>
                    <a:bodyPr/>
                    <a:lstStyle/>
                    <a:p>
                      <a:pPr algn="l" fontAlgn="b"/>
                      <a:r>
                        <a:rPr lang="fr-CA" sz="900" b="1" u="none" strike="noStrike" dirty="0"/>
                        <a:t>Dossiers distincts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xmlns="" val="10002"/>
                  </a:ext>
                </a:extLst>
              </a:tr>
              <a:tr h="1981700">
                <a:tc>
                  <a:txBody>
                    <a:bodyPr/>
                    <a:lstStyle/>
                    <a:p>
                      <a:pPr algn="l" fontAlgn="t"/>
                      <a:r>
                        <a:rPr lang="fr-CA" sz="1000" b="0" i="0" u="none" strike="noStrike" dirty="0">
                          <a:latin typeface="+mn-lt"/>
                        </a:rPr>
                        <a:t>Règl. 299/10, alinéa 8 (2) c)</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l" fontAlgn="t"/>
                      <a:r>
                        <a:rPr lang="fr-CA" sz="1000" b="0" i="0" u="none" strike="noStrike" dirty="0">
                          <a:latin typeface="+mn-lt"/>
                        </a:rPr>
                        <a:t>ÉLEVÉ-L’organisme de services n’a fourni aucune preuve attestant que les personnes bénéficiant de services et de soutiens ont reçu une séance d’information sur les mauvais traitements.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t"/>
                      <a:r>
                        <a:rPr lang="fr-CA" sz="1000" b="0" i="0" u="none" strike="noStrike" dirty="0">
                          <a:latin typeface="+mn-lt"/>
                        </a:rPr>
                        <a:t>Il est nécessaire, dans les 24 heures qui suivent la réception de la lettre de non-conformité, de fournir une réponse et/ou de justifier les mesures réalisées en décrivant les mesures correctives et les échéances fixées pour résoudre le problème. Il convient d’envoyer, dans les 10 jours ouvrables, une lettre ou un document confirmant que la mesure corrective a été menée à bien.</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t"/>
                      <a:r>
                        <a:rPr lang="fr-CA" sz="1000" b="0" i="0" u="none" strike="noStrike" dirty="0">
                          <a:latin typeface="+mn-lt"/>
                        </a:rPr>
                        <a:t>Suggestion de réponse :</a:t>
                      </a:r>
                      <a:r>
                        <a:rPr lang="fr-CA" sz="1000" b="0" i="0" u="none" strike="noStrike" baseline="0" dirty="0">
                          <a:latin typeface="+mn-lt"/>
                        </a:rPr>
                        <a:t> </a:t>
                      </a:r>
                      <a:r>
                        <a:rPr lang="fr-CA" sz="1000" b="0" i="0" u="none" strike="noStrike" dirty="0">
                          <a:latin typeface="+mn-lt"/>
                        </a:rPr>
                        <a:t>L’organisme de services utilisera les supports de formation existants et les adaptera aux besoins des divers participants afin d’assurer la formation dans un délai de 10 jours.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t"/>
                      <a:r>
                        <a:rPr lang="fr-CA" sz="1100" u="none" strike="noStrike" dirty="0">
                          <a:latin typeface="+mn-lt"/>
                        </a:rPr>
                        <a:t> </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t"/>
                      <a:r>
                        <a:rPr lang="fr-CA" sz="1100" u="none" strike="noStrike" dirty="0">
                          <a:latin typeface="+mn-lt"/>
                        </a:rPr>
                        <a:t> </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3"/>
                  </a:ext>
                </a:extLst>
              </a:tr>
            </a:tbl>
          </a:graphicData>
        </a:graphic>
      </p:graphicFrame>
      <p:sp>
        <p:nvSpPr>
          <p:cNvPr id="9" name="TextBox 8"/>
          <p:cNvSpPr txBox="1"/>
          <p:nvPr/>
        </p:nvSpPr>
        <p:spPr>
          <a:xfrm>
            <a:off x="304802" y="874693"/>
            <a:ext cx="8639175" cy="1384995"/>
          </a:xfrm>
          <a:prstGeom prst="rect">
            <a:avLst/>
          </a:prstGeom>
          <a:noFill/>
        </p:spPr>
        <p:txBody>
          <a:bodyPr wrap="square" rtlCol="0">
            <a:spAutoFit/>
          </a:bodyPr>
          <a:lstStyle/>
          <a:p>
            <a:r>
              <a:rPr lang="fr-CA" sz="1400" b="1" dirty="0">
                <a:cs typeface="Arial" panose="020B0604020202020204" pitchFamily="34" charset="0"/>
              </a:rPr>
              <a:t>CAS DE NON-CONFORMITÉ PRÉSENTANT UN RISQUE ÉLEVÉ : </a:t>
            </a:r>
            <a:r>
              <a:rPr lang="fr-CA" sz="1400" dirty="0">
                <a:cs typeface="Arial" panose="020B0604020202020204" pitchFamily="34" charset="0"/>
              </a:rPr>
              <a:t>L’organisme de services doit transmettre un exemplaire du modèle d’action de conformité mis à jour au ministère dans un délai de 24 heures à compter de la réception d’une lettre de non-conformité. La colonne D doit comporter un plan d’action décrivant les prochaines étapes en vue de la résolution des cas de non-conformité présentant un risque ÉLEVÉ. Le plan d’action doit également indiquer si l’organisme de services mettra en œuvre les mesures correctives dans un délai de 10 jours ouvrables ou s’il prévoit avoir du mal à respecter ce délai.</a:t>
            </a:r>
          </a:p>
        </p:txBody>
      </p:sp>
      <p:sp>
        <p:nvSpPr>
          <p:cNvPr id="7" name="Title 11"/>
          <p:cNvSpPr txBox="1">
            <a:spLocks/>
          </p:cNvSpPr>
          <p:nvPr/>
        </p:nvSpPr>
        <p:spPr>
          <a:xfrm>
            <a:off x="838201" y="152401"/>
            <a:ext cx="6858001"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CA" sz="2200" b="0" dirty="0">
                <a:solidFill>
                  <a:sysClr val="windowText" lastClr="000000">
                    <a:lumMod val="75000"/>
                    <a:lumOff val="25000"/>
                  </a:sysClr>
                </a:solidFill>
                <a:latin typeface="Calibri" panose="020F0502020204030204" pitchFamily="34" charset="0"/>
                <a:ea typeface="+mj-ea"/>
                <a:cs typeface="Calibri" panose="020F0502020204030204" pitchFamily="34" charset="0"/>
              </a:rPr>
              <a:t>Modèle d’action de conformité</a:t>
            </a:r>
            <a:r>
              <a:rPr kumimoji="0" lang="fr-CA" sz="2200" b="0" i="0" u="none" strike="noStrike" cap="none" normalizeH="0" baseline="0" noProof="0" dirty="0">
                <a:ln>
                  <a:noFill/>
                </a:ln>
                <a:solidFill>
                  <a:sysClr val="windowText" lastClr="000000">
                    <a:lumMod val="75000"/>
                    <a:lumOff val="25000"/>
                  </a:sysClr>
                </a:solidFill>
                <a:uLnTx/>
                <a:uFillTx/>
                <a:latin typeface="Calibri" panose="020F0502020204030204" pitchFamily="34" charset="0"/>
                <a:ea typeface="+mj-ea"/>
                <a:cs typeface="Calibri" panose="020F0502020204030204" pitchFamily="34" charset="0"/>
              </a:rPr>
              <a:t/>
            </a:r>
            <a:br>
              <a:rPr kumimoji="0" lang="fr-CA" sz="2200" b="0" i="0" u="none" strike="noStrike" cap="none" normalizeH="0" baseline="0" noProof="0" dirty="0">
                <a:ln>
                  <a:noFill/>
                </a:ln>
                <a:solidFill>
                  <a:sysClr val="windowText" lastClr="000000">
                    <a:lumMod val="75000"/>
                    <a:lumOff val="25000"/>
                  </a:sysClr>
                </a:solidFill>
                <a:uLnTx/>
                <a:uFillTx/>
                <a:latin typeface="Calibri" panose="020F0502020204030204" pitchFamily="34" charset="0"/>
                <a:ea typeface="+mj-ea"/>
                <a:cs typeface="Calibri" panose="020F0502020204030204" pitchFamily="34" charset="0"/>
              </a:rPr>
            </a:br>
            <a:r>
              <a:rPr kumimoji="0" lang="fr-CA" b="0" i="0" u="none" strike="noStrike" cap="none" normalizeH="0" baseline="0" noProof="0" dirty="0">
                <a:ln>
                  <a:noFill/>
                </a:ln>
                <a:solidFill>
                  <a:sysClr val="windowText" lastClr="000000">
                    <a:lumMod val="75000"/>
                    <a:lumOff val="25000"/>
                  </a:sysClr>
                </a:solidFill>
                <a:uLnTx/>
                <a:uFillTx/>
                <a:latin typeface="Calibri" panose="020F0502020204030204" pitchFamily="34" charset="0"/>
                <a:ea typeface="+mj-ea"/>
                <a:cs typeface="Calibri" panose="020F0502020204030204" pitchFamily="34" charset="0"/>
              </a:rPr>
              <a:t>Processus de présentation de rapport pour les cas de non-conformité définis comme présentant un risque </a:t>
            </a:r>
            <a:r>
              <a:rPr lang="fr-CA" b="0" dirty="0">
                <a:solidFill>
                  <a:srgbClr val="F79646">
                    <a:lumMod val="75000"/>
                  </a:srgbClr>
                </a:solidFill>
                <a:latin typeface="Calibri" panose="020F0502020204030204" pitchFamily="34" charset="0"/>
                <a:ea typeface="+mj-ea"/>
                <a:cs typeface="Calibri" panose="020F0502020204030204" pitchFamily="34" charset="0"/>
              </a:rPr>
              <a:t>ÉLEVÉ</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879231"/>
            <a:ext cx="7772400"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Flowchart: Connector 9"/>
          <p:cNvSpPr/>
          <p:nvPr/>
        </p:nvSpPr>
        <p:spPr>
          <a:xfrm>
            <a:off x="4038600" y="3657600"/>
            <a:ext cx="2057401" cy="213360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2707429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BC4A81-272D-4B6C-9094-3AE27DC0A8E0}" type="slidenum">
              <a:rPr lang="en-CA" smtClean="0">
                <a:solidFill>
                  <a:schemeClr val="tx1"/>
                </a:solidFill>
              </a:rPr>
              <a:t>6</a:t>
            </a:fld>
            <a:endParaRPr lang="en-CA" dirty="0">
              <a:solidFill>
                <a:schemeClr val="tx1"/>
              </a:solidFill>
            </a:endParaRPr>
          </a:p>
        </p:txBody>
      </p:sp>
      <p:sp>
        <p:nvSpPr>
          <p:cNvPr id="9" name="TextBox 8"/>
          <p:cNvSpPr txBox="1"/>
          <p:nvPr/>
        </p:nvSpPr>
        <p:spPr>
          <a:xfrm>
            <a:off x="310416" y="860048"/>
            <a:ext cx="8639175" cy="892552"/>
          </a:xfrm>
          <a:prstGeom prst="rect">
            <a:avLst/>
          </a:prstGeom>
          <a:noFill/>
        </p:spPr>
        <p:txBody>
          <a:bodyPr wrap="square" rtlCol="0">
            <a:spAutoFit/>
          </a:bodyPr>
          <a:lstStyle/>
          <a:p>
            <a:r>
              <a:rPr lang="fr-CA" sz="1300" b="1" dirty="0">
                <a:cs typeface="Arial" panose="020B0604020202020204" pitchFamily="34" charset="0"/>
              </a:rPr>
              <a:t>CAS DE NON-CONFORMITÉ PRÉSENTANT UN RISQUE ÉLEVÉ :</a:t>
            </a:r>
            <a:r>
              <a:rPr lang="fr-CA" sz="1300" dirty="0">
                <a:cs typeface="Arial" panose="020B0604020202020204" pitchFamily="34" charset="0"/>
              </a:rPr>
              <a:t> L’organisme de services doit remettre, dans un délai de </a:t>
            </a:r>
            <a:r>
              <a:rPr lang="fr-CA" sz="1300" b="1" dirty="0">
                <a:cs typeface="Arial" panose="020B0604020202020204" pitchFamily="34" charset="0"/>
              </a:rPr>
              <a:t>10 jours ouvrables</a:t>
            </a:r>
            <a:r>
              <a:rPr lang="fr-CA" sz="1300" dirty="0">
                <a:cs typeface="Arial" panose="020B0604020202020204" pitchFamily="34" charset="0"/>
              </a:rPr>
              <a:t>, un exemplaire du modèle d’action de conformité dans lequel il confirmera qu’il a mené à bien la mesure corrective ou, s’il reste en situation de non-conformité, il rendra compte dans la colonne D des mesures prises à ce jour et de la date prévue pour la résolution de la non-conformité.</a:t>
            </a:r>
          </a:p>
        </p:txBody>
      </p:sp>
      <p:sp>
        <p:nvSpPr>
          <p:cNvPr id="7" name="Title 11"/>
          <p:cNvSpPr txBox="1">
            <a:spLocks/>
          </p:cNvSpPr>
          <p:nvPr/>
        </p:nvSpPr>
        <p:spPr>
          <a:xfrm>
            <a:off x="838201" y="152401"/>
            <a:ext cx="6858001"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lvl="0">
              <a:defRPr/>
            </a:pPr>
            <a:r>
              <a:rPr lang="fr-CA" sz="2200" b="0" dirty="0">
                <a:solidFill>
                  <a:sysClr val="windowText" lastClr="000000">
                    <a:lumMod val="75000"/>
                    <a:lumOff val="25000"/>
                  </a:sysClr>
                </a:solidFill>
                <a:latin typeface="Calibri" panose="020F0502020204030204" pitchFamily="34" charset="0"/>
                <a:ea typeface="+mj-ea"/>
                <a:cs typeface="Calibri" panose="020F0502020204030204" pitchFamily="34" charset="0"/>
              </a:rPr>
              <a:t>Modèle d’action de conformité</a:t>
            </a:r>
            <a:r>
              <a:rPr kumimoji="0" lang="fr-CA" sz="2200" b="0" i="0" u="none" strike="noStrike" cap="none" normalizeH="0" baseline="0" noProof="0" dirty="0">
                <a:ln>
                  <a:noFill/>
                </a:ln>
                <a:solidFill>
                  <a:sysClr val="windowText" lastClr="000000">
                    <a:lumMod val="75000"/>
                    <a:lumOff val="25000"/>
                  </a:sysClr>
                </a:solidFill>
                <a:uLnTx/>
                <a:uFillTx/>
                <a:latin typeface="Calibri" panose="020F0502020204030204" pitchFamily="34" charset="0"/>
                <a:ea typeface="+mj-ea"/>
                <a:cs typeface="Calibri" panose="020F0502020204030204" pitchFamily="34" charset="0"/>
              </a:rPr>
              <a:t/>
            </a:r>
            <a:br>
              <a:rPr kumimoji="0" lang="fr-CA" sz="2200" b="0" i="0" u="none" strike="noStrike" cap="none" normalizeH="0" baseline="0" noProof="0" dirty="0">
                <a:ln>
                  <a:noFill/>
                </a:ln>
                <a:solidFill>
                  <a:sysClr val="windowText" lastClr="000000">
                    <a:lumMod val="75000"/>
                    <a:lumOff val="25000"/>
                  </a:sysClr>
                </a:solidFill>
                <a:uLnTx/>
                <a:uFillTx/>
                <a:latin typeface="Calibri" panose="020F0502020204030204" pitchFamily="34" charset="0"/>
                <a:ea typeface="+mj-ea"/>
                <a:cs typeface="Calibri" panose="020F0502020204030204" pitchFamily="34" charset="0"/>
              </a:rPr>
            </a:br>
            <a:r>
              <a:rPr lang="fr-CA" b="0" dirty="0">
                <a:solidFill>
                  <a:sysClr val="windowText" lastClr="000000">
                    <a:lumMod val="75000"/>
                    <a:lumOff val="25000"/>
                  </a:sysClr>
                </a:solidFill>
                <a:latin typeface="Calibri" panose="020F0502020204030204" pitchFamily="34" charset="0"/>
                <a:ea typeface="+mj-ea"/>
                <a:cs typeface="Calibri" panose="020F0502020204030204" pitchFamily="34" charset="0"/>
              </a:rPr>
              <a:t>Processus de présentation de rapport pour les cas de non-conformité définis comme présentant un risque </a:t>
            </a:r>
            <a:r>
              <a:rPr lang="fr-CA" b="0" dirty="0">
                <a:solidFill>
                  <a:srgbClr val="F79646">
                    <a:lumMod val="75000"/>
                  </a:srgbClr>
                </a:solidFill>
                <a:latin typeface="Calibri" panose="020F0502020204030204" pitchFamily="34" charset="0"/>
                <a:ea typeface="+mj-ea"/>
                <a:cs typeface="Calibri" panose="020F0502020204030204" pitchFamily="34" charset="0"/>
              </a:rPr>
              <a:t>ÉLEVÉ</a:t>
            </a:r>
            <a:r>
              <a:rPr lang="fr-CA" b="0" dirty="0">
                <a:latin typeface="Calibri" panose="020F0502020204030204" pitchFamily="34" charset="0"/>
                <a:ea typeface="+mj-ea"/>
                <a:cs typeface="Calibri" panose="020F0502020204030204" pitchFamily="34" charset="0"/>
              </a:rPr>
              <a:t> (étape suivante)</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879231"/>
            <a:ext cx="7772400"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0" name="Table 9"/>
          <p:cNvGraphicFramePr>
            <a:graphicFrameLocks noGrp="1"/>
          </p:cNvGraphicFramePr>
          <p:nvPr>
            <p:extLst>
              <p:ext uri="{D42A27DB-BD31-4B8C-83A1-F6EECF244321}">
                <p14:modId xmlns:p14="http://schemas.microsoft.com/office/powerpoint/2010/main" val="3325678785"/>
              </p:ext>
            </p:extLst>
          </p:nvPr>
        </p:nvGraphicFramePr>
        <p:xfrm>
          <a:off x="310418" y="1676400"/>
          <a:ext cx="8639174" cy="3716218"/>
        </p:xfrm>
        <a:graphic>
          <a:graphicData uri="http://schemas.openxmlformats.org/drawingml/2006/table">
            <a:tbl>
              <a:tblPr>
                <a:tableStyleId>{0505E3EF-67EA-436B-97B2-0124C06EBD24}</a:tableStyleId>
              </a:tblPr>
              <a:tblGrid>
                <a:gridCol w="919555">
                  <a:extLst>
                    <a:ext uri="{9D8B030D-6E8A-4147-A177-3AD203B41FA5}">
                      <a16:colId xmlns:a16="http://schemas.microsoft.com/office/drawing/2014/main" xmlns="" val="20000"/>
                    </a:ext>
                  </a:extLst>
                </a:gridCol>
                <a:gridCol w="1463044">
                  <a:extLst>
                    <a:ext uri="{9D8B030D-6E8A-4147-A177-3AD203B41FA5}">
                      <a16:colId xmlns:a16="http://schemas.microsoft.com/office/drawing/2014/main" xmlns="" val="20001"/>
                    </a:ext>
                  </a:extLst>
                </a:gridCol>
                <a:gridCol w="1700016">
                  <a:extLst>
                    <a:ext uri="{9D8B030D-6E8A-4147-A177-3AD203B41FA5}">
                      <a16:colId xmlns:a16="http://schemas.microsoft.com/office/drawing/2014/main" xmlns="" val="20002"/>
                    </a:ext>
                  </a:extLst>
                </a:gridCol>
                <a:gridCol w="1630471">
                  <a:extLst>
                    <a:ext uri="{9D8B030D-6E8A-4147-A177-3AD203B41FA5}">
                      <a16:colId xmlns:a16="http://schemas.microsoft.com/office/drawing/2014/main" xmlns="" val="20003"/>
                    </a:ext>
                  </a:extLst>
                </a:gridCol>
                <a:gridCol w="1463044">
                  <a:extLst>
                    <a:ext uri="{9D8B030D-6E8A-4147-A177-3AD203B41FA5}">
                      <a16:colId xmlns:a16="http://schemas.microsoft.com/office/drawing/2014/main" xmlns="" val="20004"/>
                    </a:ext>
                  </a:extLst>
                </a:gridCol>
                <a:gridCol w="1463044">
                  <a:extLst>
                    <a:ext uri="{9D8B030D-6E8A-4147-A177-3AD203B41FA5}">
                      <a16:colId xmlns:a16="http://schemas.microsoft.com/office/drawing/2014/main" xmlns="" val="20005"/>
                    </a:ext>
                  </a:extLst>
                </a:gridCol>
              </a:tblGrid>
              <a:tr h="0">
                <a:tc>
                  <a:txBody>
                    <a:bodyPr/>
                    <a:lstStyle/>
                    <a:p>
                      <a:pPr algn="ctr" fontAlgn="ctr"/>
                      <a:r>
                        <a:rPr lang="fr-CA" sz="900" b="1" i="0" u="none" strike="noStrike" dirty="0">
                          <a:latin typeface="Arial"/>
                        </a:rPr>
                        <a:t>A</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fr-CA" sz="900" b="1" i="0" u="none" strike="noStrike" dirty="0">
                          <a:latin typeface="Arial"/>
                        </a:rPr>
                        <a:t>B</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fr-CA" sz="900" b="1" i="0" u="none" strike="noStrike" dirty="0">
                          <a:latin typeface="Arial"/>
                        </a:rPr>
                        <a:t>C</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fr-CA" sz="900" b="1" i="0" u="none" strike="noStrike" dirty="0">
                          <a:latin typeface="Arial"/>
                        </a:rPr>
                        <a:t>D</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fr-CA" sz="900" b="1" i="0" u="none" strike="noStrike" dirty="0">
                          <a:latin typeface="Arial"/>
                        </a:rPr>
                        <a:t>E</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fr-CA" sz="900" b="1" i="0" u="none" strike="noStrike" dirty="0">
                          <a:latin typeface="Arial"/>
                        </a:rPr>
                        <a:t>F</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extLst>
                  <a:ext uri="{0D108BD9-81ED-4DB2-BD59-A6C34878D82A}">
                    <a16:rowId xmlns:a16="http://schemas.microsoft.com/office/drawing/2014/main" xmlns="" val="10000"/>
                  </a:ext>
                </a:extLst>
              </a:tr>
              <a:tr h="1184837">
                <a:tc>
                  <a:txBody>
                    <a:bodyPr/>
                    <a:lstStyle/>
                    <a:p>
                      <a:pPr algn="ctr" fontAlgn="ctr"/>
                      <a:r>
                        <a:rPr lang="fr-CA" sz="900" b="1" u="none" strike="noStrike" dirty="0"/>
                        <a:t>Règlement (précisé dans le rapport sommaire, p. ex. Règl. 299/10, disposition 1 du par. 4 (1))</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fr-CA" sz="900" b="1" u="none" strike="noStrike" dirty="0"/>
                        <a:t>Cas de non-conformité constaté (précisé dans le rapport sommaire, p. ex. Les politiques et consignes ne comprennent pas un énoncé de mission favorisant l’inclusion sociale.)</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fr-CA" sz="900" b="1" u="none" strike="noStrike" dirty="0"/>
                        <a:t>Exigence de conformité (précisée dans le rapport sommaire, p. ex. L’organisme de services doit soumettre des politiques et des consignes finales/approuvées qui sont : écrites; datées; examinées et/ou approuvées.)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fr-CA" sz="900" b="1" u="none" strike="noStrike" dirty="0"/>
                        <a:t>Mesures/étapes du plan d’action mis en œuvre par l’organisme de services pour rectifier la non-conformité, indiquant : les personnes concernées; les mesures à mettre en œuvre; la date limite de mise en œuvre; ou la satisfaction de l’exigence de conformité dans les 24 heures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fr-CA" sz="900" b="1" u="none" strike="noStrike" dirty="0"/>
                        <a:t>Exigence de conformité satisfaite dans les 10 jours ouvrables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fontAlgn="ctr"/>
                      <a:r>
                        <a:rPr lang="fr-CA" sz="900" b="1" u="none" strike="noStrike" dirty="0"/>
                        <a:t>Exigence de conformité satisfaite dans les 30 jours ouvrables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extLst>
                  <a:ext uri="{0D108BD9-81ED-4DB2-BD59-A6C34878D82A}">
                    <a16:rowId xmlns:a16="http://schemas.microsoft.com/office/drawing/2014/main" xmlns="" val="10001"/>
                  </a:ext>
                </a:extLst>
              </a:tr>
              <a:tr h="186763">
                <a:tc gridSpan="6">
                  <a:txBody>
                    <a:bodyPr/>
                    <a:lstStyle/>
                    <a:p>
                      <a:pPr algn="l" fontAlgn="b"/>
                      <a:r>
                        <a:rPr lang="fr-CA" sz="900" b="1" u="none" strike="noStrike" dirty="0"/>
                        <a:t>Dossiers distincts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xmlns="" val="10002"/>
                  </a:ext>
                </a:extLst>
              </a:tr>
              <a:tr h="1981700">
                <a:tc>
                  <a:txBody>
                    <a:bodyPr/>
                    <a:lstStyle/>
                    <a:p>
                      <a:pPr algn="l" fontAlgn="t"/>
                      <a:r>
                        <a:rPr lang="fr-CA" sz="1000" b="0" i="0" u="none" strike="noStrike" dirty="0">
                          <a:latin typeface="+mn-lt"/>
                        </a:rPr>
                        <a:t>Règl. 299/10, alinéa 8 (2) c)</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l" fontAlgn="t"/>
                      <a:r>
                        <a:rPr lang="fr-CA" sz="1000" b="0" i="0" u="none" strike="noStrike" dirty="0">
                          <a:latin typeface="+mn-lt"/>
                        </a:rPr>
                        <a:t>ÉLEVÉ-L’organisme de services n’a fourni aucune preuve attestant que les personnes bénéficiant de services et de soutiens ont reçu une séance d’information sur les mauvais traitements.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t"/>
                      <a:r>
                        <a:rPr lang="fr-CA" sz="1000" b="0" i="0" u="none" strike="noStrike" dirty="0">
                          <a:latin typeface="+mn-lt"/>
                        </a:rPr>
                        <a:t>Il est nécessaire, dans les 24 heures qui suivent la réception de la lettre de non-conformité, de fournir une réponse et/ou de justifier les mesures réalisées en décrivant les mesures correctives et les échéances fixées pour résoudre le problème. Il convient d’envoyer, dans les 10 jours ouvrables, une lettre ou un document confirmant que la mesure corrective a été menée à bien.</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t"/>
                      <a:r>
                        <a:rPr lang="fr-CA" sz="1000" b="0" i="0" u="none" strike="noStrike" dirty="0">
                          <a:latin typeface="+mn-lt"/>
                        </a:rPr>
                        <a:t>Suggestion de réponse : L’organisme de services utilisera les supports de formation existants et les adaptera aux besoins des divers participants afin d’assurer la formation dans un délai de 10 jours. </a:t>
                      </a:r>
                      <a:r>
                        <a:rPr lang="fr-CA" sz="1000" b="0" i="0" u="none" strike="noStrike" dirty="0">
                          <a:solidFill>
                            <a:srgbClr val="FF0000"/>
                          </a:solidFill>
                          <a:latin typeface="+mn-lt"/>
                        </a:rPr>
                        <a:t>Mise à jour : Au cours des quatre séances de formation qui ont été organisées, tous les participants ont été formés à la prévention et à la détection des mauvais traitements.</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t"/>
                      <a:r>
                        <a:rPr lang="fr-CA" sz="1000" u="none" strike="noStrike" dirty="0">
                          <a:latin typeface="+mn-lt"/>
                        </a:rPr>
                        <a:t>Suggestion de réponse :</a:t>
                      </a:r>
                      <a:r>
                        <a:rPr lang="fr-CA" sz="1000" u="none" strike="noStrike" baseline="0" dirty="0">
                          <a:latin typeface="+mn-lt"/>
                        </a:rPr>
                        <a:t> En date du (date), tous les participants ont suivi une formation sur les mauvais traitements.</a:t>
                      </a:r>
                    </a:p>
                    <a:p>
                      <a:pPr algn="l" rtl="0" fontAlgn="t"/>
                      <a:endParaRPr lang="en-CA" sz="1000" b="0" i="0" u="none" strike="noStrike" baseline="0" dirty="0">
                        <a:effectLst/>
                        <a:latin typeface="+mn-lt"/>
                      </a:endParaRPr>
                    </a:p>
                    <a:p>
                      <a:pPr algn="l" rtl="0" fontAlgn="t"/>
                      <a:endParaRPr lang="en-CA" sz="1000" b="0" i="0" u="none" strike="noStrike" baseline="0" dirty="0">
                        <a:effectLst/>
                        <a:latin typeface="+mn-lt"/>
                      </a:endParaRPr>
                    </a:p>
                    <a:p>
                      <a:pPr algn="l" rtl="0" fontAlgn="t"/>
                      <a:endParaRPr lang="en-CA" sz="1000" b="0" i="0" u="none" strike="noStrike" baseline="0" dirty="0">
                        <a:effectLst/>
                        <a:latin typeface="+mn-lt"/>
                      </a:endParaRPr>
                    </a:p>
                    <a:p>
                      <a:pPr algn="l" rtl="0" fontAlgn="t"/>
                      <a:endParaRPr lang="en-CA" sz="1000" b="0" i="0" u="none" strike="noStrike" baseline="0" dirty="0">
                        <a:effectLst/>
                        <a:latin typeface="+mn-lt"/>
                      </a:endParaRPr>
                    </a:p>
                    <a:p>
                      <a:pPr algn="l" rtl="0" fontAlgn="t"/>
                      <a:endParaRPr lang="en-CA" sz="1000" b="0" i="0" u="none" strike="noStrike" baseline="0" dirty="0">
                        <a:effectLst/>
                        <a:latin typeface="+mn-lt"/>
                      </a:endParaRPr>
                    </a:p>
                    <a:p>
                      <a:pPr algn="l" rtl="0" fontAlgn="t"/>
                      <a:endParaRPr lang="en-CA" sz="1000" b="0" i="0" u="none" strike="noStrike" baseline="0" dirty="0">
                        <a:effectLst/>
                        <a:latin typeface="+mn-lt"/>
                      </a:endParaRPr>
                    </a:p>
                    <a:p>
                      <a:pPr algn="l" rtl="0" fontAlgn="t"/>
                      <a:endParaRPr lang="en-CA" sz="1000" b="0" i="0" u="none" strike="noStrike" baseline="0" dirty="0">
                        <a:effectLst/>
                        <a:latin typeface="+mn-lt"/>
                      </a:endParaRPr>
                    </a:p>
                    <a:p>
                      <a:pPr algn="l" rtl="0" fontAlgn="t"/>
                      <a:endParaRPr lang="en-CA" sz="1000" b="0" i="0" u="none" strike="noStrike" baseline="0" dirty="0">
                        <a:effectLst/>
                        <a:latin typeface="+mn-lt"/>
                      </a:endParaRPr>
                    </a:p>
                    <a:p>
                      <a:pPr algn="l" rtl="0" fontAlgn="t"/>
                      <a:endParaRPr lang="en-CA" sz="10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t"/>
                      <a:r>
                        <a:rPr lang="fr-CA" sz="1100" u="none" strike="noStrike" dirty="0">
                          <a:latin typeface="+mn-lt"/>
                        </a:rPr>
                        <a:t> </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3"/>
                  </a:ext>
                </a:extLst>
              </a:tr>
            </a:tbl>
          </a:graphicData>
        </a:graphic>
      </p:graphicFrame>
      <p:sp>
        <p:nvSpPr>
          <p:cNvPr id="2" name="Rectangle 1"/>
          <p:cNvSpPr/>
          <p:nvPr/>
        </p:nvSpPr>
        <p:spPr>
          <a:xfrm>
            <a:off x="310417" y="5334000"/>
            <a:ext cx="8639175" cy="1092607"/>
          </a:xfrm>
          <a:prstGeom prst="rect">
            <a:avLst/>
          </a:prstGeom>
        </p:spPr>
        <p:txBody>
          <a:bodyPr wrap="square">
            <a:spAutoFit/>
          </a:bodyPr>
          <a:lstStyle/>
          <a:p>
            <a:pPr lvl="0"/>
            <a:r>
              <a:rPr lang="fr-CA" sz="1300" dirty="0">
                <a:solidFill>
                  <a:srgbClr val="FF0000"/>
                </a:solidFill>
                <a:cs typeface="Arial" panose="020B0604020202020204" pitchFamily="34" charset="0"/>
              </a:rPr>
              <a:t>CAS DE NON-CONFORMITÉ PRÉSENTANT UN RISQUE ÉLEVÉ :</a:t>
            </a:r>
            <a:r>
              <a:rPr lang="fr-CA" sz="1300" dirty="0">
                <a:solidFill>
                  <a:prstClr val="black"/>
                </a:solidFill>
                <a:cs typeface="Arial" panose="020B0604020202020204" pitchFamily="34" charset="0"/>
              </a:rPr>
              <a:t> Si le ministère considère que la </a:t>
            </a:r>
            <a:r>
              <a:rPr lang="fr-CA" sz="1300" b="1" dirty="0">
                <a:solidFill>
                  <a:prstClr val="black"/>
                </a:solidFill>
                <a:cs typeface="Arial" panose="020B0604020202020204" pitchFamily="34" charset="0"/>
              </a:rPr>
              <a:t>rectification du cas de non-conformité</a:t>
            </a:r>
            <a:r>
              <a:rPr lang="fr-CA" sz="1300" dirty="0">
                <a:solidFill>
                  <a:prstClr val="black"/>
                </a:solidFill>
                <a:cs typeface="Arial" panose="020B0604020202020204" pitchFamily="34" charset="0"/>
              </a:rPr>
              <a:t> dans les 10 jours ouvrables </a:t>
            </a:r>
            <a:r>
              <a:rPr lang="fr-CA" sz="1300" b="1" dirty="0">
                <a:solidFill>
                  <a:prstClr val="black"/>
                </a:solidFill>
                <a:cs typeface="Arial" panose="020B0604020202020204" pitchFamily="34" charset="0"/>
              </a:rPr>
              <a:t>ne relève pas uniquement de la volonté de l’organisme de services</a:t>
            </a:r>
            <a:r>
              <a:rPr lang="fr-CA" sz="1300" dirty="0">
                <a:solidFill>
                  <a:prstClr val="black"/>
                </a:solidFill>
                <a:cs typeface="Arial" panose="020B0604020202020204" pitchFamily="34" charset="0"/>
              </a:rPr>
              <a:t>, ce dernier peut bénéficier d’une prolongation de délai de </a:t>
            </a:r>
            <a:r>
              <a:rPr lang="fr-CA" sz="1300" b="1" dirty="0">
                <a:solidFill>
                  <a:prstClr val="black"/>
                </a:solidFill>
                <a:cs typeface="Arial" panose="020B0604020202020204" pitchFamily="34" charset="0"/>
              </a:rPr>
              <a:t>30 jours ouvrables au maximum ou se voir accorder tout autre délai</a:t>
            </a:r>
            <a:r>
              <a:rPr lang="fr-CA" sz="1300" dirty="0">
                <a:solidFill>
                  <a:prstClr val="black"/>
                </a:solidFill>
                <a:cs typeface="Arial" panose="020B0604020202020204" pitchFamily="34" charset="0"/>
              </a:rPr>
              <a:t> pour mener à bien la mesure corrective.</a:t>
            </a:r>
          </a:p>
          <a:p>
            <a:pPr lvl="0"/>
            <a:endParaRPr lang="en-CA" sz="1300" dirty="0">
              <a:solidFill>
                <a:prstClr val="black"/>
              </a:solidFill>
              <a:cs typeface="Arial" panose="020B0604020202020204" pitchFamily="34" charset="0"/>
            </a:endParaRPr>
          </a:p>
        </p:txBody>
      </p:sp>
      <p:sp>
        <p:nvSpPr>
          <p:cNvPr id="11" name="Flowchart: Connector 10"/>
          <p:cNvSpPr/>
          <p:nvPr/>
        </p:nvSpPr>
        <p:spPr>
          <a:xfrm>
            <a:off x="3657600" y="2895600"/>
            <a:ext cx="4724400" cy="259080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862258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FBBE224-C31F-4D69-99C8-A0AC17D8F408}" type="slidenum">
              <a:rPr lang="en-CA" smtClean="0">
                <a:solidFill>
                  <a:schemeClr val="tx1"/>
                </a:solidFill>
              </a:rPr>
              <a:t>7</a:t>
            </a:fld>
            <a:endParaRPr lang="en-CA" dirty="0">
              <a:solidFill>
                <a:schemeClr val="tx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70186320"/>
              </p:ext>
            </p:extLst>
          </p:nvPr>
        </p:nvGraphicFramePr>
        <p:xfrm>
          <a:off x="70338" y="1078836"/>
          <a:ext cx="8991600" cy="5775960"/>
        </p:xfrm>
        <a:graphic>
          <a:graphicData uri="http://schemas.openxmlformats.org/drawingml/2006/table">
            <a:tbl>
              <a:tblPr firstRow="1" bandRow="1">
                <a:tableStyleId>{D7AC3CCA-C797-4891-BE02-D94E43425B78}</a:tableStyleId>
              </a:tblPr>
              <a:tblGrid>
                <a:gridCol w="4495800">
                  <a:extLst>
                    <a:ext uri="{9D8B030D-6E8A-4147-A177-3AD203B41FA5}">
                      <a16:colId xmlns:a16="http://schemas.microsoft.com/office/drawing/2014/main" xmlns="" val="20000"/>
                    </a:ext>
                  </a:extLst>
                </a:gridCol>
                <a:gridCol w="4495800">
                  <a:extLst>
                    <a:ext uri="{9D8B030D-6E8A-4147-A177-3AD203B41FA5}">
                      <a16:colId xmlns:a16="http://schemas.microsoft.com/office/drawing/2014/main" xmlns="" val="20001"/>
                    </a:ext>
                  </a:extLst>
                </a:gridCol>
              </a:tblGrid>
              <a:tr h="6601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300" dirty="0"/>
                        <a:t>Cas de non-conformité dont la rectification peut être considérée par le ministère comme relevant de la volonté de l’organisme de services</a:t>
                      </a:r>
                    </a:p>
                  </a:txBody>
                  <a:tcPr anchor="ct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300" dirty="0"/>
                        <a:t>Cas de non-conformité dont la rectification peut être considérée par le ministère comme ne relevant </a:t>
                      </a:r>
                      <a:r>
                        <a:rPr lang="fr-CA" sz="1300" u="sng" dirty="0"/>
                        <a:t>pas uniquement</a:t>
                      </a:r>
                      <a:r>
                        <a:rPr lang="fr-CA" sz="1300" dirty="0"/>
                        <a:t> de la volonté de l’organisme de services</a:t>
                      </a:r>
                    </a:p>
                  </a:txBody>
                  <a:tcPr anchor="ctr">
                    <a:solidFill>
                      <a:schemeClr val="accent3">
                        <a:lumMod val="20000"/>
                        <a:lumOff val="80000"/>
                      </a:schemeClr>
                    </a:solidFill>
                  </a:tcPr>
                </a:tc>
                <a:extLst>
                  <a:ext uri="{0D108BD9-81ED-4DB2-BD59-A6C34878D82A}">
                    <a16:rowId xmlns:a16="http://schemas.microsoft.com/office/drawing/2014/main" xmlns="" val="10000"/>
                  </a:ext>
                </a:extLst>
              </a:tr>
              <a:tr h="7953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950" dirty="0"/>
                        <a:t>En fonction du degré de gravité du ou des cas de non-conformité, la conseillère ou le conseiller en programmes peut immédiatement joindre ou impliquer la superviseure ou le superviseur de programme et la directrice générale ou le directeur général de l’organisme de services, ou sa représentante ou son représentant autorisé.e, afin de gérer le ou les cas de non-conformité.</a:t>
                      </a:r>
                      <a:r>
                        <a:rPr lang="fr-CA" sz="950" baseline="0" dirty="0"/>
                        <a:t>  </a:t>
                      </a: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950" dirty="0"/>
                        <a:t>En fonction du degré de gravité du ou des cas de non-conformité, la conseillère ou le conseiller en programmes peut immédiatement joindre ou impliquer la superviseure ou le superviseur de programme et la directrice générale ou le directeur général de l’organisme de services, ou sa représentante ou son représentant autorisé.e, afin de gérer le ou les cas de non-conformité.</a:t>
                      </a:r>
                    </a:p>
                  </a:txBody>
                  <a:tcPr anchor="ctr">
                    <a:solidFill>
                      <a:schemeClr val="bg1"/>
                    </a:solidFill>
                  </a:tcPr>
                </a:tc>
                <a:extLst>
                  <a:ext uri="{0D108BD9-81ED-4DB2-BD59-A6C34878D82A}">
                    <a16:rowId xmlns:a16="http://schemas.microsoft.com/office/drawing/2014/main" xmlns="" val="10001"/>
                  </a:ext>
                </a:extLst>
              </a:tr>
              <a:tr h="3667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950" dirty="0"/>
                        <a:t>L’organisme de services devra se mettre en conformité dans un délai de 10 jours ouvrables.</a:t>
                      </a:r>
                      <a:r>
                        <a:rPr lang="fr-CA" sz="950" baseline="0" dirty="0"/>
                        <a:t> Affichage public obligatoire.</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950" dirty="0"/>
                        <a:t>L’organisme de services devra se mettre en conformité dans un délai de 10 jours ouvrables.</a:t>
                      </a:r>
                      <a:r>
                        <a:rPr lang="fr-CA" sz="950" baseline="0" dirty="0"/>
                        <a:t> Affichage public obligatoire.</a:t>
                      </a:r>
                    </a:p>
                  </a:txBody>
                  <a:tcPr anchor="ctr">
                    <a:solidFill>
                      <a:schemeClr val="bg1"/>
                    </a:solidFill>
                  </a:tcPr>
                </a:tc>
                <a:extLst>
                  <a:ext uri="{0D108BD9-81ED-4DB2-BD59-A6C34878D82A}">
                    <a16:rowId xmlns:a16="http://schemas.microsoft.com/office/drawing/2014/main" xmlns="" val="10002"/>
                  </a:ext>
                </a:extLst>
              </a:tr>
              <a:tr h="616658">
                <a:tc>
                  <a:txBody>
                    <a:bodyPr/>
                    <a:lstStyle/>
                    <a:p>
                      <a:r>
                        <a:rPr lang="fr-CA" sz="950" dirty="0"/>
                        <a:t>L’organisme de services peut se voir accorder un délai supplémentaire de 30 jours ouvrables au maximum pour rectifier le cas de non-conformité.</a:t>
                      </a:r>
                      <a:r>
                        <a:rPr lang="fr-CA" sz="950" baseline="0" dirty="0"/>
                        <a:t> Le bureau régional peut aider l’organisme de services à se mettre en conformité avant l’expiration du délai de 30 jours ouvrables.</a:t>
                      </a:r>
                    </a:p>
                  </a:txBody>
                  <a:tcPr anchor="ctr">
                    <a:solidFill>
                      <a:schemeClr val="accent3">
                        <a:lumMod val="20000"/>
                        <a:lumOff val="80000"/>
                      </a:schemeClr>
                    </a:solidFill>
                  </a:tcPr>
                </a:tc>
                <a:tc>
                  <a:txBody>
                    <a:bodyPr/>
                    <a:lstStyle/>
                    <a:p>
                      <a:r>
                        <a:rPr lang="fr-CA" sz="950" dirty="0"/>
                        <a:t>L’organisme de services peut se voir accorder un délai supplémentaire de 30 jours ouvrables au maximum pour rectifier le cas de non-conformité.</a:t>
                      </a:r>
                      <a:r>
                        <a:rPr lang="fr-CA" sz="950" baseline="0" dirty="0"/>
                        <a:t> Le bureau régional peut aider l’organisme de services à se mettre en conformité avant l’expiration du délai de 30 jours ouvrables.</a:t>
                      </a:r>
                    </a:p>
                  </a:txBody>
                  <a:tcPr anchor="ctr">
                    <a:solidFill>
                      <a:schemeClr val="accent3">
                        <a:lumMod val="20000"/>
                        <a:lumOff val="80000"/>
                      </a:schemeClr>
                    </a:solidFill>
                  </a:tcPr>
                </a:tc>
                <a:extLst>
                  <a:ext uri="{0D108BD9-81ED-4DB2-BD59-A6C34878D82A}">
                    <a16:rowId xmlns:a16="http://schemas.microsoft.com/office/drawing/2014/main" xmlns="" val="10003"/>
                  </a:ext>
                </a:extLst>
              </a:tr>
              <a:tr h="4841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950" dirty="0"/>
                        <a:t>Si l’organisme de services reste en situation de non-conformité après le 40</a:t>
                      </a:r>
                      <a:r>
                        <a:rPr lang="fr-CA" sz="950" baseline="30000" dirty="0"/>
                        <a:t>e</a:t>
                      </a:r>
                      <a:r>
                        <a:rPr lang="fr-CA" sz="950" dirty="0"/>
                        <a:t> jour ouvrable, le bureau régional et l’Équipe d’inspection de la conformité examinent en conséquence les documents remis (s’il y a lieu) et les mesures mises en œuvre.</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950" dirty="0"/>
                        <a:t>Si l’organisme de services reste en situation de non-conformité après le 40</a:t>
                      </a:r>
                      <a:r>
                        <a:rPr lang="fr-CA" sz="950" baseline="30000" dirty="0"/>
                        <a:t>e</a:t>
                      </a:r>
                      <a:r>
                        <a:rPr lang="fr-CA" sz="950" dirty="0"/>
                        <a:t> jour ouvrable, le bureau régional et l’Équipe d’inspection de la conformité examinent en conséquence les documents remis (s’il y a lieu) et les mesures mises en œuvre.</a:t>
                      </a:r>
                    </a:p>
                  </a:txBody>
                  <a:tcPr anchor="ctr">
                    <a:solidFill>
                      <a:schemeClr val="bg1"/>
                    </a:solidFill>
                  </a:tcPr>
                </a:tc>
                <a:extLst>
                  <a:ext uri="{0D108BD9-81ED-4DB2-BD59-A6C34878D82A}">
                    <a16:rowId xmlns:a16="http://schemas.microsoft.com/office/drawing/2014/main" xmlns="" val="10004"/>
                  </a:ext>
                </a:extLst>
              </a:tr>
              <a:tr h="26275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950" dirty="0"/>
                        <a:t>La directrice ou le directeur, ou sa représentante ou son représentant autorisé.e, peut émettre un avis d’ordre de conformité.</a:t>
                      </a:r>
                      <a:r>
                        <a:rPr lang="fr-CA" sz="950" baseline="0" dirty="0"/>
                        <a:t> L’organisme de services doit répondre dans un délai maximal de 14 jours civils à compter de la réception de l’avis (ou dans tout autre délai précisé dans l’avis). </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95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fr-CA" sz="950" baseline="0" dirty="0"/>
                        <a:t>La directrice ou le directeur, ou sa représentante ou son représentant autorisé.e, examinera les documents remis. </a:t>
                      </a:r>
                      <a:r>
                        <a:rPr lang="fr-CA" sz="950" dirty="0"/>
                        <a:t>La directrice ou le directeur, ou sa représentante ou son représentant autorisé.e, peut donner un ordre de conformité, après l’expiration du délai précisé dans l’avis, et le ministère peut également refuser de nouveaux financements.</a:t>
                      </a:r>
                    </a:p>
                    <a:p>
                      <a:pPr marL="0" marR="0" indent="0" algn="l" defTabSz="914400" rtl="0" eaLnBrk="1" fontAlgn="auto" latinLnBrk="0" hangingPunct="1">
                        <a:lnSpc>
                          <a:spcPct val="100000"/>
                        </a:lnSpc>
                        <a:spcBef>
                          <a:spcPts val="0"/>
                        </a:spcBef>
                        <a:spcAft>
                          <a:spcPts val="0"/>
                        </a:spcAft>
                        <a:buClrTx/>
                        <a:buSzTx/>
                        <a:buFontTx/>
                        <a:buNone/>
                        <a:tabLst/>
                        <a:defRPr/>
                      </a:pPr>
                      <a:r>
                        <a:rPr lang="fr-CA" sz="950" baseline="0" dirty="0"/>
                        <a:t>Le ministère peut prendre d’autres mesures coercitives.</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950"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CA" sz="950"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CA" sz="950"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CA" sz="950" dirty="0"/>
                    </a:p>
                  </a:txBody>
                  <a:tcPr anchor="ctr">
                    <a:solidFill>
                      <a:schemeClr val="bg1"/>
                    </a:solidFill>
                  </a:tcPr>
                </a:tc>
                <a:tc>
                  <a:txBody>
                    <a:bodyPr/>
                    <a:lstStyle/>
                    <a:p>
                      <a:r>
                        <a:rPr lang="fr-CA" sz="950" dirty="0"/>
                        <a:t>La directrice ou le directeur, ou sa représentante ou son représentant autorisé.e, examinera les circonstances particulières empêchant la mise en œuvre de mesures correctives et pourra délivrer une lettre de prolongation de délai de 30 jours ouvrables au maximum ou bien une lettre de prolongation précisant un délai convenu pour la mise en conformité en fonction des circonstances particulières.</a:t>
                      </a:r>
                      <a:r>
                        <a:rPr lang="fr-CA" sz="950" baseline="0" dirty="0">
                          <a:solidFill>
                            <a:schemeClr val="tx1"/>
                          </a:solidFill>
                        </a:rPr>
                        <a:t> </a:t>
                      </a:r>
                      <a:r>
                        <a:rPr lang="fr-CA" sz="950" baseline="0" dirty="0">
                          <a:solidFill>
                            <a:schemeClr val="tx1"/>
                          </a:solidFill>
                          <a:latin typeface="+mn-lt"/>
                          <a:ea typeface="+mn-ea"/>
                          <a:cs typeface="Arial" panose="020B0604020202020204" pitchFamily="34" charset="0"/>
                        </a:rPr>
                        <a:t>Une ou des lettres de prolongation complémentaires peuvent être émises, le cas échéant.</a:t>
                      </a:r>
                    </a:p>
                    <a:p>
                      <a:endParaRPr lang="en-CA" sz="950" kern="1200" baseline="0" dirty="0">
                        <a:solidFill>
                          <a:schemeClr val="tx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950" dirty="0">
                          <a:solidFill>
                            <a:schemeClr val="dk1"/>
                          </a:solidFill>
                          <a:latin typeface="+mn-lt"/>
                          <a:ea typeface="+mn-ea"/>
                          <a:cs typeface="Arial" panose="020B0604020202020204" pitchFamily="34" charset="0"/>
                        </a:rPr>
                        <a:t>Si le cas de non-conformité n’est pas rectifié dans le délai imparti, la directrice ou le directeur, ou sa représentante ou son représentant autorisé.e, peut émettre un avis d’ordre de conformité.</a:t>
                      </a:r>
                      <a:r>
                        <a:rPr lang="fr-CA" sz="950" baseline="0" dirty="0">
                          <a:solidFill>
                            <a:schemeClr val="dk1"/>
                          </a:solidFill>
                          <a:latin typeface="+mn-lt"/>
                          <a:ea typeface="+mn-ea"/>
                          <a:cs typeface="Arial" panose="020B0604020202020204" pitchFamily="34" charset="0"/>
                        </a:rPr>
                        <a:t> L’organisme de services doit répondre dans un délai maximal de 14 jours civils à compter de la réception de l’avis (ou dans tout autre délai précisé dans l’avis).</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9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950" baseline="0" dirty="0">
                          <a:solidFill>
                            <a:schemeClr val="dk1"/>
                          </a:solidFill>
                          <a:latin typeface="+mn-lt"/>
                          <a:ea typeface="+mn-ea"/>
                          <a:cs typeface="Arial" panose="020B0604020202020204" pitchFamily="34" charset="0"/>
                        </a:rPr>
                        <a:t>La directrice ou le directeur, ou sa représentante ou son représentant autorisé.e, examinera les documents remis. </a:t>
                      </a:r>
                      <a:r>
                        <a:rPr lang="fr-CA" sz="950" dirty="0">
                          <a:solidFill>
                            <a:schemeClr val="dk1"/>
                          </a:solidFill>
                          <a:latin typeface="+mn-lt"/>
                          <a:ea typeface="+mn-ea"/>
                          <a:cs typeface="Arial" panose="020B0604020202020204" pitchFamily="34" charset="0"/>
                        </a:rPr>
                        <a:t>La directrice ou le directeur, ou sa représentante ou son représentant autorisé.e, peut donner un ordre de conformité, après l’expiration du délai précisé dans l’avis, et le ministère peut également refuser de nouveaux financements.</a:t>
                      </a:r>
                    </a:p>
                  </a:txBody>
                  <a:tcPr anchor="ctr">
                    <a:solidFill>
                      <a:schemeClr val="bg1"/>
                    </a:solidFill>
                  </a:tcPr>
                </a:tc>
                <a:extLst>
                  <a:ext uri="{0D108BD9-81ED-4DB2-BD59-A6C34878D82A}">
                    <a16:rowId xmlns:a16="http://schemas.microsoft.com/office/drawing/2014/main" xmlns="" val="10005"/>
                  </a:ext>
                </a:extLst>
              </a:tr>
            </a:tbl>
          </a:graphicData>
        </a:graphic>
      </p:graphicFrame>
      <p:sp>
        <p:nvSpPr>
          <p:cNvPr id="8" name="Title 11"/>
          <p:cNvSpPr txBox="1">
            <a:spLocks/>
          </p:cNvSpPr>
          <p:nvPr/>
        </p:nvSpPr>
        <p:spPr>
          <a:xfrm>
            <a:off x="152400" y="228601"/>
            <a:ext cx="8827477" cy="737175"/>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lvl="0">
              <a:tabLst>
                <a:tab pos="722313" algn="l"/>
              </a:tabLst>
            </a:pPr>
            <a:r>
              <a:rPr lang="fr-CA" sz="2000" b="0" dirty="0">
                <a:solidFill>
                  <a:sysClr val="windowText" lastClr="000000">
                    <a:lumMod val="75000"/>
                    <a:lumOff val="25000"/>
                  </a:sysClr>
                </a:solidFill>
                <a:latin typeface="Calibri" panose="020F0502020204030204" pitchFamily="34" charset="0"/>
                <a:cs typeface="Calibri" panose="020F0502020204030204" pitchFamily="34" charset="0"/>
              </a:rPr>
              <a:t>            Action requise : identification de cas de non-conformité aux exigences 	présentant un risque « faible/modéré »</a:t>
            </a:r>
          </a:p>
          <a:p>
            <a:pPr lvl="0"/>
            <a:endParaRPr lang="en-CA" sz="800" b="0" dirty="0">
              <a:solidFill>
                <a:srgbClr val="F79646">
                  <a:lumMod val="75000"/>
                </a:srgbClr>
              </a:solidFill>
              <a:latin typeface="Calibri" panose="020F0502020204030204" pitchFamily="34" charset="0"/>
              <a:cs typeface="Calibri" panose="020F0502020204030204" pitchFamily="34" charset="0"/>
            </a:endParaRPr>
          </a:p>
          <a:p>
            <a:pPr lvl="0"/>
            <a:r>
              <a:rPr lang="fr-CA" sz="1600" b="0" dirty="0">
                <a:solidFill>
                  <a:srgbClr val="F79646">
                    <a:lumMod val="75000"/>
                  </a:srgbClr>
                </a:solidFill>
                <a:latin typeface="Calibri" panose="020F0502020204030204" pitchFamily="34" charset="0"/>
                <a:cs typeface="Calibri" panose="020F0502020204030204" pitchFamily="34" charset="0"/>
              </a:rPr>
              <a:t>        « Le ministère estime qu’il existe un risque minimal pour la santé et la sécurité de la personne. »  </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381000"/>
            <a:ext cx="457200" cy="545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29600" y="381000"/>
            <a:ext cx="457200" cy="469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9906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BC4A81-272D-4B6C-9094-3AE27DC0A8E0}" type="slidenum">
              <a:rPr lang="en-CA" smtClean="0">
                <a:solidFill>
                  <a:schemeClr val="tx1"/>
                </a:solidFill>
                <a:latin typeface="+mj-lt"/>
              </a:rPr>
              <a:pPr/>
              <a:t>8</a:t>
            </a:fld>
            <a:endParaRPr lang="en-CA" dirty="0">
              <a:solidFill>
                <a:schemeClr val="tx1"/>
              </a:solidFill>
              <a:latin typeface="+mj-lt"/>
            </a:endParaRPr>
          </a:p>
        </p:txBody>
      </p:sp>
      <p:graphicFrame>
        <p:nvGraphicFramePr>
          <p:cNvPr id="6" name="Table 5"/>
          <p:cNvGraphicFramePr>
            <a:graphicFrameLocks noGrp="1"/>
          </p:cNvGraphicFramePr>
          <p:nvPr>
            <p:extLst>
              <p:ext uri="{D42A27DB-BD31-4B8C-83A1-F6EECF244321}">
                <p14:modId xmlns:p14="http://schemas.microsoft.com/office/powerpoint/2010/main" val="1814669737"/>
              </p:ext>
            </p:extLst>
          </p:nvPr>
        </p:nvGraphicFramePr>
        <p:xfrm>
          <a:off x="332318" y="2340615"/>
          <a:ext cx="8534401" cy="4288785"/>
        </p:xfrm>
        <a:graphic>
          <a:graphicData uri="http://schemas.openxmlformats.org/drawingml/2006/table">
            <a:tbl>
              <a:tblPr>
                <a:tableStyleId>{0505E3EF-67EA-436B-97B2-0124C06EBD24}</a:tableStyleId>
              </a:tblPr>
              <a:tblGrid>
                <a:gridCol w="908403">
                  <a:extLst>
                    <a:ext uri="{9D8B030D-6E8A-4147-A177-3AD203B41FA5}">
                      <a16:colId xmlns:a16="http://schemas.microsoft.com/office/drawing/2014/main" xmlns="" val="20000"/>
                    </a:ext>
                  </a:extLst>
                </a:gridCol>
                <a:gridCol w="1445301">
                  <a:extLst>
                    <a:ext uri="{9D8B030D-6E8A-4147-A177-3AD203B41FA5}">
                      <a16:colId xmlns:a16="http://schemas.microsoft.com/office/drawing/2014/main" xmlns="" val="20001"/>
                    </a:ext>
                  </a:extLst>
                </a:gridCol>
                <a:gridCol w="1679399">
                  <a:extLst>
                    <a:ext uri="{9D8B030D-6E8A-4147-A177-3AD203B41FA5}">
                      <a16:colId xmlns:a16="http://schemas.microsoft.com/office/drawing/2014/main" xmlns="" val="20002"/>
                    </a:ext>
                  </a:extLst>
                </a:gridCol>
                <a:gridCol w="1610696">
                  <a:extLst>
                    <a:ext uri="{9D8B030D-6E8A-4147-A177-3AD203B41FA5}">
                      <a16:colId xmlns:a16="http://schemas.microsoft.com/office/drawing/2014/main" xmlns="" val="20003"/>
                    </a:ext>
                  </a:extLst>
                </a:gridCol>
                <a:gridCol w="1445301">
                  <a:extLst>
                    <a:ext uri="{9D8B030D-6E8A-4147-A177-3AD203B41FA5}">
                      <a16:colId xmlns:a16="http://schemas.microsoft.com/office/drawing/2014/main" xmlns="" val="20004"/>
                    </a:ext>
                  </a:extLst>
                </a:gridCol>
                <a:gridCol w="1445301">
                  <a:extLst>
                    <a:ext uri="{9D8B030D-6E8A-4147-A177-3AD203B41FA5}">
                      <a16:colId xmlns:a16="http://schemas.microsoft.com/office/drawing/2014/main" xmlns="" val="20005"/>
                    </a:ext>
                  </a:extLst>
                </a:gridCol>
              </a:tblGrid>
              <a:tr h="144525">
                <a:tc>
                  <a:txBody>
                    <a:bodyPr/>
                    <a:lstStyle/>
                    <a:p>
                      <a:pPr algn="ctr" fontAlgn="ctr"/>
                      <a:r>
                        <a:rPr lang="fr-CA" sz="900" u="none" strike="noStrike" dirty="0"/>
                        <a:t>A</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fr-CA" sz="900" u="none" strike="noStrike" dirty="0"/>
                        <a:t>B</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fr-CA" sz="900" u="none" strike="noStrike" dirty="0"/>
                        <a:t>C</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fr-CA" sz="900" u="none" strike="noStrike" dirty="0"/>
                        <a:t>D</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fr-CA" sz="900" u="none" strike="noStrike" dirty="0"/>
                        <a:t>E</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fr-CA" sz="900" u="none" strike="noStrike" dirty="0"/>
                        <a:t>F</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xmlns="" val="10000"/>
                  </a:ext>
                </a:extLst>
              </a:tr>
              <a:tr h="1074675">
                <a:tc>
                  <a:txBody>
                    <a:bodyPr/>
                    <a:lstStyle/>
                    <a:p>
                      <a:pPr algn="ctr" fontAlgn="ctr"/>
                      <a:r>
                        <a:rPr lang="fr-CA" sz="900" u="none" strike="noStrike" dirty="0"/>
                        <a:t>Règlement (précisé dans le rapport sommaire, p. ex. Règlement 299/10, disposition 1 du par. 4 (1))</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fr-CA" sz="900" u="none" strike="noStrike" dirty="0"/>
                        <a:t>Cas de non-conformité constaté (précisé dans le rapport sommaire, p. ex. Les politiques et consignes ne comprennent pas un énoncé de mission favorisant l’inclusion sociale.)</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fr-CA" sz="900" u="none" strike="noStrike" dirty="0"/>
                        <a:t>Exigence de conformité (précisée dans le rapport sommaire, p. ex. L’organisme de services doit soumettre des politiques et des consignes finales/approuvées qui sont : écrites; datées; examinées et/ou approuvées.)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fr-CA" sz="900" u="none" strike="noStrike" dirty="0"/>
                        <a:t>Mesures/étapes du plan d’action mis en œuvre par l’organisme de services pour rectifier la non-conformité, indiquant : les personnes concernées; les mesures à mettre en œuvre; la date limite de mise en œuvre; ou la satisfaction de l’exigence de conformité dans les 24 heures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fr-CA" sz="900" u="none" strike="noStrike" dirty="0"/>
                        <a:t>Exigence de conformité satisfaite dans les 10 jours ouvrables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fr-CA" sz="900" u="none" strike="noStrike" dirty="0"/>
                        <a:t>Exigence de conformité satisfaite dans les 30 jours ouvrables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xmlns="" val="10001"/>
                  </a:ext>
                </a:extLst>
              </a:tr>
              <a:tr h="144525">
                <a:tc gridSpan="6">
                  <a:txBody>
                    <a:bodyPr/>
                    <a:lstStyle/>
                    <a:p>
                      <a:pPr algn="l" fontAlgn="b"/>
                      <a:r>
                        <a:rPr lang="fr-CA" sz="900" u="none" strike="noStrike" dirty="0"/>
                        <a:t>Politiques et consignes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xmlns="" val="10002"/>
                  </a:ext>
                </a:extLst>
              </a:tr>
              <a:tr h="1297244">
                <a:tc>
                  <a:txBody>
                    <a:bodyPr/>
                    <a:lstStyle/>
                    <a:p>
                      <a:pPr algn="l" fontAlgn="t"/>
                      <a:r>
                        <a:rPr lang="fr-CA" sz="900" u="none" strike="noStrike" dirty="0"/>
                        <a:t>Règlement 299/10, disposition 1 du par. 8 (1)</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fr-CA" sz="900" u="none" strike="noStrike" dirty="0"/>
                        <a:t>Les politiques et les consignes de l’organisme de services ne prévoient pas la constitution d’un dossier sur tout cas allégué, soupçonné ou observé de mauvais traitements envers des personnes ayant une déficience intellectuelle, et le signalement de tels cas.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fr-CA" sz="900" u="none" strike="noStrike" dirty="0"/>
                        <a:t>Politiques et consignes finales/approuvées, consignées par écrit et datées.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fr-CA" sz="900" b="0" i="0" u="none" strike="noStrike" dirty="0">
                          <a:latin typeface="+mn-lt"/>
                        </a:rPr>
                        <a:t>Suggestion de réponse : « La politique est à l’état d’ébauche.</a:t>
                      </a:r>
                      <a:r>
                        <a:rPr lang="fr-CA" sz="900" b="0" i="0" u="none" strike="noStrike" baseline="0" dirty="0">
                          <a:latin typeface="+mn-lt"/>
                        </a:rPr>
                        <a:t> Elle doit être présentée pour approbation lors de la prochaine réunion du conseil d’administration le (date). »</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t"/>
                      <a:r>
                        <a:rPr lang="fr-CA" sz="900" u="none" strike="noStrike" dirty="0"/>
                        <a:t> </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1143001">
                <a:tc>
                  <a:txBody>
                    <a:bodyPr/>
                    <a:lstStyle/>
                    <a:p>
                      <a:pPr algn="l" fontAlgn="t"/>
                      <a:r>
                        <a:rPr lang="fr-CA" sz="900" b="0" i="0" u="none" strike="noStrike" dirty="0">
                          <a:latin typeface="+mn-lt"/>
                        </a:rPr>
                        <a:t>Règlement 299/10, par. 13 (2)</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fr-CA" sz="900" b="0" i="0" u="none" strike="noStrike" dirty="0">
                          <a:latin typeface="+mn-lt"/>
                        </a:rPr>
                        <a:t>L’organisme de services n’a fourni aucune preuve attestant qu’une vérification du casier judiciaire a été effectuée pour les nouveaux membres du personnel.</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fr-CA" sz="900" b="0" i="0" u="none" strike="noStrike" dirty="0">
                          <a:latin typeface="+mn-lt"/>
                        </a:rPr>
                        <a:t>Une lettre ou un document confirmant que la mesure corrective a été menée à bien.</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fr-CA" sz="900" b="0" i="0" u="none" strike="noStrike" dirty="0">
                          <a:latin typeface="+mn-lt"/>
                        </a:rPr>
                        <a:t>Suggestion de réponse :</a:t>
                      </a:r>
                      <a:r>
                        <a:rPr lang="fr-CA" sz="900" b="0" i="0" u="none" strike="noStrike" baseline="0" dirty="0">
                          <a:latin typeface="+mn-lt"/>
                        </a:rPr>
                        <a:t> « Les employés ont été en mesure de produire une copie de leur dernière vérification des dossiers de police avec vérification de l’aptitude à travailler auprès de personnes vulnérables. La vérification du casier judiciaire a été effectuée un mois après l’embauche. »</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t"/>
                      <a:r>
                        <a:rPr lang="fr-CA" sz="900" b="0" i="0" u="none" strike="noStrike" dirty="0">
                          <a:latin typeface="+mn-lt"/>
                        </a:rPr>
                        <a:t>Une copie de la vérification du casier judiciaire a été placée dans le dossier des employés.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rtl="0" fontAlgn="t"/>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bl>
          </a:graphicData>
        </a:graphic>
      </p:graphicFrame>
      <p:sp>
        <p:nvSpPr>
          <p:cNvPr id="7" name="TextBox 6"/>
          <p:cNvSpPr txBox="1"/>
          <p:nvPr/>
        </p:nvSpPr>
        <p:spPr>
          <a:xfrm>
            <a:off x="304801" y="914400"/>
            <a:ext cx="8566731" cy="1492716"/>
          </a:xfrm>
          <a:prstGeom prst="rect">
            <a:avLst/>
          </a:prstGeom>
          <a:noFill/>
        </p:spPr>
        <p:txBody>
          <a:bodyPr wrap="square" rtlCol="0">
            <a:spAutoFit/>
          </a:bodyPr>
          <a:lstStyle/>
          <a:p>
            <a:r>
              <a:rPr lang="fr-CA" sz="1300" dirty="0">
                <a:cs typeface="Arial" panose="020B0604020202020204" pitchFamily="34" charset="0"/>
              </a:rPr>
              <a:t>Cas de non-conformité présentant un risque FAIBLE à MODÉRÉ : L’organisme de services doit remettre, dans un délai de </a:t>
            </a:r>
            <a:r>
              <a:rPr lang="fr-CA" sz="1300" b="1" dirty="0">
                <a:cs typeface="Arial" panose="020B0604020202020204" pitchFamily="34" charset="0"/>
              </a:rPr>
              <a:t>10 jours ouvrables</a:t>
            </a:r>
            <a:r>
              <a:rPr lang="fr-CA" sz="1300" dirty="0">
                <a:cs typeface="Arial" panose="020B0604020202020204" pitchFamily="34" charset="0"/>
              </a:rPr>
              <a:t>, un exemplaire du modèle d’action de conformité dans lequel il confirmera qu’il a mené à bien la mesure corrective ou, s’il reste en situation de non-conformité, il rendra compte dans la colonne D des mesures prises à ce jour et de la date prévue pour la résolution de la non-conformité.</a:t>
            </a:r>
          </a:p>
          <a:p>
            <a:endParaRPr lang="en-CA" sz="1300" dirty="0">
              <a:cs typeface="Arial" panose="020B0604020202020204" pitchFamily="34" charset="0"/>
            </a:endParaRPr>
          </a:p>
          <a:p>
            <a:r>
              <a:rPr lang="fr-CA" sz="1300" dirty="0">
                <a:cs typeface="Arial" panose="020B0604020202020204" pitchFamily="34" charset="0"/>
              </a:rPr>
              <a:t>Si des cas de non-conformité présentant un risque FAIBLE à MODÉRÉ ne sont pas rectifiés dans un délai de 10 jours ouvrables, l’organisme de services peut se voir accorder 30 jours ouvrables supplémentaires.</a:t>
            </a:r>
          </a:p>
        </p:txBody>
      </p:sp>
      <p:sp>
        <p:nvSpPr>
          <p:cNvPr id="8" name="Title 11"/>
          <p:cNvSpPr txBox="1">
            <a:spLocks/>
          </p:cNvSpPr>
          <p:nvPr/>
        </p:nvSpPr>
        <p:spPr>
          <a:xfrm>
            <a:off x="838201" y="228600"/>
            <a:ext cx="6858001"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lvl="0">
              <a:defRPr/>
            </a:pPr>
            <a:r>
              <a:rPr lang="fr-CA" sz="2200" b="0" dirty="0">
                <a:latin typeface="Calibri" panose="020F0502020204030204" pitchFamily="34" charset="0"/>
                <a:ea typeface="+mj-ea"/>
                <a:cs typeface="Calibri" panose="020F0502020204030204" pitchFamily="34" charset="0"/>
              </a:rPr>
              <a:t>Modèle d’action de conformité</a:t>
            </a:r>
            <a:r>
              <a:rPr kumimoji="0" lang="fr-CA" sz="2200" b="0" i="0" u="none" strike="noStrike" cap="none" normalizeH="0" baseline="0" noProof="0" dirty="0">
                <a:ln>
                  <a:noFill/>
                </a:ln>
                <a:uLnTx/>
                <a:uFillTx/>
                <a:latin typeface="Calibri" panose="020F0502020204030204" pitchFamily="34" charset="0"/>
                <a:ea typeface="+mj-ea"/>
                <a:cs typeface="Calibri" panose="020F0502020204030204" pitchFamily="34" charset="0"/>
              </a:rPr>
              <a:t/>
            </a:r>
            <a:br>
              <a:rPr kumimoji="0" lang="fr-CA" sz="2200" b="0" i="0" u="none" strike="noStrike" cap="none" normalizeH="0" baseline="0" noProof="0" dirty="0">
                <a:ln>
                  <a:noFill/>
                </a:ln>
                <a:uLnTx/>
                <a:uFillTx/>
                <a:latin typeface="Calibri" panose="020F0502020204030204" pitchFamily="34" charset="0"/>
                <a:ea typeface="+mj-ea"/>
                <a:cs typeface="Calibri" panose="020F0502020204030204" pitchFamily="34" charset="0"/>
              </a:rPr>
            </a:br>
            <a:r>
              <a:rPr lang="fr-CA" b="0" dirty="0">
                <a:solidFill>
                  <a:sysClr val="windowText" lastClr="000000">
                    <a:lumMod val="75000"/>
                    <a:lumOff val="25000"/>
                  </a:sysClr>
                </a:solidFill>
                <a:latin typeface="Calibri" panose="020F0502020204030204" pitchFamily="34" charset="0"/>
                <a:ea typeface="+mj-ea"/>
                <a:cs typeface="Calibri" panose="020F0502020204030204" pitchFamily="34" charset="0"/>
              </a:rPr>
              <a:t>Processus de présentation de rapport pour les cas de non-conformité définis comme présentant un risque </a:t>
            </a:r>
            <a:r>
              <a:rPr lang="fr-CA" b="0" dirty="0">
                <a:solidFill>
                  <a:srgbClr val="F79646">
                    <a:lumMod val="75000"/>
                  </a:srgbClr>
                </a:solidFill>
                <a:latin typeface="Calibri" panose="020F0502020204030204" pitchFamily="34" charset="0"/>
                <a:ea typeface="+mj-ea"/>
                <a:cs typeface="Calibri" panose="020F0502020204030204" pitchFamily="34" charset="0"/>
              </a:rPr>
              <a:t>FAIBLE à MODÉRÉ</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731" y="914400"/>
            <a:ext cx="7772400"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Flowchart: Connector 9"/>
          <p:cNvSpPr/>
          <p:nvPr/>
        </p:nvSpPr>
        <p:spPr>
          <a:xfrm>
            <a:off x="3810000" y="3352800"/>
            <a:ext cx="3962400" cy="350520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729325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BC4A81-272D-4B6C-9094-3AE27DC0A8E0}" type="slidenum">
              <a:rPr lang="en-CA" smtClean="0">
                <a:solidFill>
                  <a:schemeClr val="tx1"/>
                </a:solidFill>
                <a:latin typeface="+mj-lt"/>
              </a:rPr>
              <a:pPr/>
              <a:t>9</a:t>
            </a:fld>
            <a:endParaRPr lang="en-CA" dirty="0">
              <a:solidFill>
                <a:schemeClr val="tx1"/>
              </a:solidFill>
              <a:latin typeface="+mj-lt"/>
            </a:endParaRPr>
          </a:p>
        </p:txBody>
      </p:sp>
      <p:graphicFrame>
        <p:nvGraphicFramePr>
          <p:cNvPr id="6" name="Table 5"/>
          <p:cNvGraphicFramePr>
            <a:graphicFrameLocks noGrp="1"/>
          </p:cNvGraphicFramePr>
          <p:nvPr>
            <p:extLst>
              <p:ext uri="{D42A27DB-BD31-4B8C-83A1-F6EECF244321}">
                <p14:modId xmlns:p14="http://schemas.microsoft.com/office/powerpoint/2010/main" val="860372595"/>
              </p:ext>
            </p:extLst>
          </p:nvPr>
        </p:nvGraphicFramePr>
        <p:xfrm>
          <a:off x="269630" y="1600200"/>
          <a:ext cx="8610601" cy="4570997"/>
        </p:xfrm>
        <a:graphic>
          <a:graphicData uri="http://schemas.openxmlformats.org/drawingml/2006/table">
            <a:tbl>
              <a:tblPr>
                <a:tableStyleId>{0505E3EF-67EA-436B-97B2-0124C06EBD24}</a:tableStyleId>
              </a:tblPr>
              <a:tblGrid>
                <a:gridCol w="908403">
                  <a:extLst>
                    <a:ext uri="{9D8B030D-6E8A-4147-A177-3AD203B41FA5}">
                      <a16:colId xmlns:a16="http://schemas.microsoft.com/office/drawing/2014/main" xmlns="" val="20000"/>
                    </a:ext>
                  </a:extLst>
                </a:gridCol>
                <a:gridCol w="1445301">
                  <a:extLst>
                    <a:ext uri="{9D8B030D-6E8A-4147-A177-3AD203B41FA5}">
                      <a16:colId xmlns:a16="http://schemas.microsoft.com/office/drawing/2014/main" xmlns="" val="20001"/>
                    </a:ext>
                  </a:extLst>
                </a:gridCol>
                <a:gridCol w="1679399">
                  <a:extLst>
                    <a:ext uri="{9D8B030D-6E8A-4147-A177-3AD203B41FA5}">
                      <a16:colId xmlns:a16="http://schemas.microsoft.com/office/drawing/2014/main" xmlns="" val="20002"/>
                    </a:ext>
                  </a:extLst>
                </a:gridCol>
                <a:gridCol w="1610696">
                  <a:extLst>
                    <a:ext uri="{9D8B030D-6E8A-4147-A177-3AD203B41FA5}">
                      <a16:colId xmlns:a16="http://schemas.microsoft.com/office/drawing/2014/main" xmlns="" val="20003"/>
                    </a:ext>
                  </a:extLst>
                </a:gridCol>
                <a:gridCol w="1445301">
                  <a:extLst>
                    <a:ext uri="{9D8B030D-6E8A-4147-A177-3AD203B41FA5}">
                      <a16:colId xmlns:a16="http://schemas.microsoft.com/office/drawing/2014/main" xmlns="" val="20004"/>
                    </a:ext>
                  </a:extLst>
                </a:gridCol>
                <a:gridCol w="1521501">
                  <a:extLst>
                    <a:ext uri="{9D8B030D-6E8A-4147-A177-3AD203B41FA5}">
                      <a16:colId xmlns:a16="http://schemas.microsoft.com/office/drawing/2014/main" xmlns="" val="20005"/>
                    </a:ext>
                  </a:extLst>
                </a:gridCol>
              </a:tblGrid>
              <a:tr h="289577">
                <a:tc>
                  <a:txBody>
                    <a:bodyPr/>
                    <a:lstStyle/>
                    <a:p>
                      <a:pPr algn="ctr" fontAlgn="ctr"/>
                      <a:r>
                        <a:rPr lang="fr-CA" sz="900" u="none" strike="noStrike" dirty="0"/>
                        <a:t>A</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fr-CA" sz="900" u="none" strike="noStrike" dirty="0"/>
                        <a:t>B</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fr-CA" sz="900" u="none" strike="noStrike" dirty="0"/>
                        <a:t>C</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fr-CA" sz="900" u="none" strike="noStrike" dirty="0"/>
                        <a:t>D</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fr-CA" sz="900" u="none" strike="noStrike" dirty="0"/>
                        <a:t>E</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fr-CA" sz="900" u="none" strike="noStrike" dirty="0"/>
                        <a:t>F</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xmlns="" val="10000"/>
                  </a:ext>
                </a:extLst>
              </a:tr>
              <a:tr h="1142999">
                <a:tc>
                  <a:txBody>
                    <a:bodyPr/>
                    <a:lstStyle/>
                    <a:p>
                      <a:pPr algn="ctr" fontAlgn="ctr"/>
                      <a:r>
                        <a:rPr lang="fr-CA" sz="900" u="none" strike="noStrike" dirty="0"/>
                        <a:t>Règlement (précisé dans le rapport sommaire, p. ex. Règlement 299/10, disposition 1 du par. 4 (1))</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fr-CA" sz="900" u="none" strike="noStrike" dirty="0"/>
                        <a:t>Cas de non-conformité constaté (précisé dans le rapport sommaire, p. ex. Les politiques et consignes ne comprennent pas un énoncé de mission favorisant l’inclusion sociale.)</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fr-CA" sz="900" u="none" strike="noStrike" dirty="0"/>
                        <a:t>Exigence de conformité (précisée dans le rapport sommaire, p. ex. L’organisme de services doit soumettre des politiques et des consignes finales/approuvées qui sont : écrites; datées; examinées et/ou approuvées.)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fr-CA" sz="900" u="none" strike="noStrike" dirty="0"/>
                        <a:t>Mesures/étapes du plan d’action mis en œuvre par l’organisme de services pour rectifier la non-conformité, indiquant : les personnes concernées; les mesures à mettre en œuvre; la date limite de mise en œuvre; ou la satisfaction de l’exigence de conformité dans les 24 heures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fr-CA" sz="900" u="none" strike="noStrike" dirty="0"/>
                        <a:t>Exigence de conformité satisfaite dans les 10 jours ouvrables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fr-CA" sz="900" u="none" strike="noStrike" dirty="0"/>
                        <a:t>Exigence de conformité satisfaite dans les 30 jours ouvrables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xmlns="" val="10001"/>
                  </a:ext>
                </a:extLst>
              </a:tr>
              <a:tr h="144525">
                <a:tc gridSpan="6">
                  <a:txBody>
                    <a:bodyPr/>
                    <a:lstStyle/>
                    <a:p>
                      <a:pPr algn="l" fontAlgn="b"/>
                      <a:r>
                        <a:rPr lang="fr-CA" sz="900" u="none" strike="noStrike" dirty="0"/>
                        <a:t>Politiques et consignes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xmlns="" val="10002"/>
                  </a:ext>
                </a:extLst>
              </a:tr>
              <a:tr h="1379476">
                <a:tc>
                  <a:txBody>
                    <a:bodyPr/>
                    <a:lstStyle/>
                    <a:p>
                      <a:pPr algn="l" fontAlgn="t"/>
                      <a:r>
                        <a:rPr lang="fr-CA" sz="900" u="none" strike="noStrike" dirty="0"/>
                        <a:t>Règlement 299/10, disposition 1 du par. 8 (1)</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fr-CA" sz="900" u="none" strike="noStrike" dirty="0"/>
                        <a:t>Les politiques et les consignes de l’organisme de services ne prévoient pas la constitution d’un dossier sur tout cas allégué, soupçonné ou observé de mauvais traitements envers des personnes ayant une déficience intellectuelle, et le signalement de tels cas.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fr-CA" sz="900" u="none" strike="noStrike" dirty="0"/>
                        <a:t>Politiques et consignes finales/approuvées, consignées par écrit et datées.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fr-CA" sz="900" b="0" i="0" u="none" strike="noStrike" dirty="0">
                          <a:latin typeface="+mn-lt"/>
                        </a:rPr>
                        <a:t>Suggestion de réponse : « La politique est à l’état d’ébauche.</a:t>
                      </a:r>
                      <a:r>
                        <a:rPr lang="fr-CA" sz="900" b="0" i="0" u="none" strike="noStrike" baseline="0" dirty="0">
                          <a:latin typeface="+mn-lt"/>
                        </a:rPr>
                        <a:t> Elle doit être présentée pour approbation lors de la prochaine réunion du conseil d’administration le (date). »</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fr-CA" sz="900" u="none" strike="noStrike" dirty="0"/>
                        <a:t> </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fr-CA" sz="900" b="0" i="0" u="none" strike="noStrike" dirty="0">
                          <a:latin typeface="+mn-lt"/>
                        </a:rPr>
                        <a:t>La politique relative aux mauvais traitements a été modifiée et prévoit désormais la constitution d’un dossier sur tout cas allégué, soupçonné ou observé de mauvais traitements envers des personnes ayant une déficience intellectuelle, et le signalement de tels cas.</a:t>
                      </a:r>
                      <a:r>
                        <a:rPr lang="fr-CA" sz="900" b="0" i="0" u="none" strike="noStrike" baseline="0" dirty="0">
                          <a:latin typeface="+mn-lt"/>
                        </a:rPr>
                        <a:t> Une copie de la politique approuvée est annexée.</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3"/>
                  </a:ext>
                </a:extLst>
              </a:tr>
              <a:tr h="1219200">
                <a:tc>
                  <a:txBody>
                    <a:bodyPr/>
                    <a:lstStyle/>
                    <a:p>
                      <a:pPr algn="l" fontAlgn="t"/>
                      <a:r>
                        <a:rPr lang="fr-CA" sz="900" b="0" i="0" u="none" strike="noStrike" dirty="0">
                          <a:latin typeface="+mn-lt"/>
                        </a:rPr>
                        <a:t>Règlement 299/10, par. 13 (2)</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fr-CA" sz="900" b="0" i="0" u="none" strike="noStrike" dirty="0">
                          <a:latin typeface="+mn-lt"/>
                        </a:rPr>
                        <a:t>L’organisme de services n’a fourni aucune preuve attestant qu’une vérification du casier judiciaire a été effectuée pour les nouveaux membres du personnel.</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fr-CA" sz="900" b="0" i="0" u="none" strike="noStrike" dirty="0">
                          <a:latin typeface="+mn-lt"/>
                        </a:rPr>
                        <a:t>Une lettre ou un document confirmant que la mesure corrective a été menée à bien.</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fr-CA" sz="900" b="0" i="0" u="none" strike="noStrike" dirty="0">
                          <a:latin typeface="+mn-lt"/>
                        </a:rPr>
                        <a:t>Suggestion de réponse :</a:t>
                      </a:r>
                      <a:r>
                        <a:rPr lang="fr-CA" sz="900" b="0" i="0" u="none" strike="noStrike" baseline="0" dirty="0">
                          <a:latin typeface="+mn-lt"/>
                        </a:rPr>
                        <a:t> « Les employés ont été en mesure de produire une copie de leur dernière vérification des dossiers de police avec vérification de l’aptitude à travailler auprès de personnes vulnérables. La vérification du casier judiciaire a été effectuée un mois après l’embauche. »</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fr-CA" sz="900" b="0" i="0" u="none" strike="noStrike" dirty="0">
                          <a:latin typeface="+mn-lt"/>
                        </a:rPr>
                        <a:t>Une copie de la vérification du casier judiciaire a été placée dans le dossier des employés.</a:t>
                      </a: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bl>
          </a:graphicData>
        </a:graphic>
      </p:graphicFrame>
      <p:sp>
        <p:nvSpPr>
          <p:cNvPr id="7" name="TextBox 6"/>
          <p:cNvSpPr txBox="1"/>
          <p:nvPr/>
        </p:nvSpPr>
        <p:spPr>
          <a:xfrm>
            <a:off x="199972" y="914400"/>
            <a:ext cx="8642931" cy="661720"/>
          </a:xfrm>
          <a:prstGeom prst="rect">
            <a:avLst/>
          </a:prstGeom>
          <a:noFill/>
        </p:spPr>
        <p:txBody>
          <a:bodyPr wrap="square" rtlCol="0">
            <a:spAutoFit/>
          </a:bodyPr>
          <a:lstStyle/>
          <a:p>
            <a:r>
              <a:rPr lang="fr-CA" sz="1400" dirty="0">
                <a:solidFill>
                  <a:prstClr val="black"/>
                </a:solidFill>
                <a:cs typeface="Arial" panose="020B0604020202020204" pitchFamily="34" charset="0"/>
              </a:rPr>
              <a:t>Cas de non-conformité présentant un risque FAIBLE à MODÉRÉ : L’organisme de services doit remettre, au cours du délai supplémentaire accordé, soit </a:t>
            </a:r>
            <a:r>
              <a:rPr lang="fr-CA" sz="1400" b="1" dirty="0">
                <a:solidFill>
                  <a:prstClr val="black"/>
                </a:solidFill>
                <a:cs typeface="Arial" panose="020B0604020202020204" pitchFamily="34" charset="0"/>
              </a:rPr>
              <a:t>30 jours ouvrables</a:t>
            </a:r>
            <a:r>
              <a:rPr lang="fr-CA" sz="1400" dirty="0">
                <a:solidFill>
                  <a:prstClr val="black"/>
                </a:solidFill>
                <a:cs typeface="Arial" panose="020B0604020202020204" pitchFamily="34" charset="0"/>
              </a:rPr>
              <a:t> au maximum, un exemplaire du modèle d’action de conformité confirmant que la mesure corrective a été menée à bien.</a:t>
            </a:r>
          </a:p>
          <a:p>
            <a:endParaRPr lang="en-CA" sz="900" dirty="0">
              <a:solidFill>
                <a:prstClr val="black"/>
              </a:solidFill>
              <a:latin typeface="+mj-lt"/>
            </a:endParaRPr>
          </a:p>
        </p:txBody>
      </p:sp>
      <p:sp>
        <p:nvSpPr>
          <p:cNvPr id="9" name="Title 11"/>
          <p:cNvSpPr txBox="1">
            <a:spLocks/>
          </p:cNvSpPr>
          <p:nvPr/>
        </p:nvSpPr>
        <p:spPr>
          <a:xfrm>
            <a:off x="838201" y="228600"/>
            <a:ext cx="7772399"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lvl="0">
              <a:defRPr/>
            </a:pPr>
            <a:r>
              <a:rPr lang="fr-CA" sz="2200" b="0" dirty="0">
                <a:solidFill>
                  <a:sysClr val="windowText" lastClr="000000">
                    <a:lumMod val="75000"/>
                    <a:lumOff val="25000"/>
                  </a:sysClr>
                </a:solidFill>
                <a:latin typeface="Calibri" panose="020F0502020204030204" pitchFamily="34" charset="0"/>
                <a:ea typeface="+mj-ea"/>
                <a:cs typeface="Calibri" panose="020F0502020204030204" pitchFamily="34" charset="0"/>
              </a:rPr>
              <a:t>Modèle d’action de conformité</a:t>
            </a:r>
            <a:r>
              <a:rPr kumimoji="0" lang="fr-CA" sz="2200" b="0" i="0" u="none" strike="noStrike" cap="none" normalizeH="0" baseline="0" noProof="0" dirty="0">
                <a:ln>
                  <a:noFill/>
                </a:ln>
                <a:solidFill>
                  <a:sysClr val="windowText" lastClr="000000">
                    <a:lumMod val="75000"/>
                    <a:lumOff val="25000"/>
                  </a:sysClr>
                </a:solidFill>
                <a:uLnTx/>
                <a:uFillTx/>
                <a:latin typeface="Calibri" panose="020F0502020204030204" pitchFamily="34" charset="0"/>
                <a:ea typeface="+mj-ea"/>
                <a:cs typeface="Calibri" panose="020F0502020204030204" pitchFamily="34" charset="0"/>
              </a:rPr>
              <a:t/>
            </a:r>
            <a:br>
              <a:rPr kumimoji="0" lang="fr-CA" sz="2200" b="0" i="0" u="none" strike="noStrike" cap="none" normalizeH="0" baseline="0" noProof="0" dirty="0">
                <a:ln>
                  <a:noFill/>
                </a:ln>
                <a:solidFill>
                  <a:sysClr val="windowText" lastClr="000000">
                    <a:lumMod val="75000"/>
                    <a:lumOff val="25000"/>
                  </a:sysClr>
                </a:solidFill>
                <a:uLnTx/>
                <a:uFillTx/>
                <a:latin typeface="Calibri" panose="020F0502020204030204" pitchFamily="34" charset="0"/>
                <a:ea typeface="+mj-ea"/>
                <a:cs typeface="Calibri" panose="020F0502020204030204" pitchFamily="34" charset="0"/>
              </a:rPr>
            </a:br>
            <a:r>
              <a:rPr lang="fr-CA" b="0" dirty="0">
                <a:solidFill>
                  <a:sysClr val="windowText" lastClr="000000">
                    <a:lumMod val="75000"/>
                    <a:lumOff val="25000"/>
                  </a:sysClr>
                </a:solidFill>
                <a:latin typeface="Calibri" panose="020F0502020204030204" pitchFamily="34" charset="0"/>
                <a:ea typeface="+mj-ea"/>
                <a:cs typeface="Calibri" panose="020F0502020204030204" pitchFamily="34" charset="0"/>
              </a:rPr>
              <a:t>Processus de présentation de rapport pour les cas de non-conformité définis comme présentant un risque </a:t>
            </a:r>
            <a:r>
              <a:rPr lang="fr-CA" b="0" dirty="0">
                <a:solidFill>
                  <a:srgbClr val="F79646">
                    <a:lumMod val="75000"/>
                  </a:srgbClr>
                </a:solidFill>
                <a:latin typeface="Calibri" panose="020F0502020204030204" pitchFamily="34" charset="0"/>
                <a:ea typeface="+mj-ea"/>
                <a:cs typeface="Calibri" panose="020F0502020204030204" pitchFamily="34" charset="0"/>
              </a:rPr>
              <a:t>FAIBLE à MODÉRÉ</a:t>
            </a:r>
            <a:r>
              <a:rPr lang="fr-CA" b="0" dirty="0">
                <a:latin typeface="Calibri" panose="020F0502020204030204" pitchFamily="34" charset="0"/>
                <a:ea typeface="+mj-ea"/>
                <a:cs typeface="Calibri" panose="020F0502020204030204" pitchFamily="34" charset="0"/>
              </a:rPr>
              <a:t> (étape suivante) </a:t>
            </a: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731" y="914400"/>
            <a:ext cx="7772400"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lowchart: Connector 1"/>
          <p:cNvSpPr/>
          <p:nvPr/>
        </p:nvSpPr>
        <p:spPr>
          <a:xfrm>
            <a:off x="7086600" y="2971800"/>
            <a:ext cx="1981200" cy="2024514"/>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2903616363"/>
      </p:ext>
    </p:extLst>
  </p:cSld>
  <p:clrMapOvr>
    <a:masterClrMapping/>
  </p:clrMapOvr>
</p:sld>
</file>

<file path=ppt/theme/theme1.xml><?xml version="1.0" encoding="utf-8"?>
<a:theme xmlns:a="http://schemas.openxmlformats.org/drawingml/2006/main" name="Deck_DSCompliance Monitoring_v0 06_Mar 18 2015_new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ck_DSCompliance Monitoring_v0 06_Mar 18 2015_new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HelveticaNeueLT Std Lt"/>
        <a:ea typeface=""/>
        <a:cs typeface=""/>
      </a:majorFont>
      <a:minorFont>
        <a:latin typeface="HelveticaNeueLT Std L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A68B1332B2FA4C850549E0B7B74012" ma:contentTypeVersion="1" ma:contentTypeDescription="Create a new document." ma:contentTypeScope="" ma:versionID="63dcce7420d3c13c533dcd06958c016c">
  <xsd:schema xmlns:xsd="http://www.w3.org/2001/XMLSchema" xmlns:xs="http://www.w3.org/2001/XMLSchema" xmlns:p="http://schemas.microsoft.com/office/2006/metadata/properties" xmlns:ns2="fbf9c38b-0c4c-40b0-b82f-20a9e377de95" targetNamespace="http://schemas.microsoft.com/office/2006/metadata/properties" ma:root="true" ma:fieldsID="5f248e7d2d66308ef9671e176442220f" ns2:_="">
    <xsd:import namespace="fbf9c38b-0c4c-40b0-b82f-20a9e377de95"/>
    <xsd:element name="properties">
      <xsd:complexType>
        <xsd:sequence>
          <xsd:element name="documentManagement">
            <xsd:complexType>
              <xsd:all>
                <xsd:element ref="ns2:Numb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9c38b-0c4c-40b0-b82f-20a9e377de95" elementFormDefault="qualified">
    <xsd:import namespace="http://schemas.microsoft.com/office/2006/documentManagement/types"/>
    <xsd:import namespace="http://schemas.microsoft.com/office/infopath/2007/PartnerControls"/>
    <xsd:element name="Number" ma:index="8" nillable="true" ma:displayName="Number" ma:indexed="true" ma:internalName="Number">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Number xmlns="fbf9c38b-0c4c-40b0-b82f-20a9e377de95" xsi:nil="true"/>
  </documentManagement>
</p:properties>
</file>

<file path=customXml/itemProps1.xml><?xml version="1.0" encoding="utf-8"?>
<ds:datastoreItem xmlns:ds="http://schemas.openxmlformats.org/officeDocument/2006/customXml" ds:itemID="{18046527-9C30-45E5-9AAD-B887A75507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f9c38b-0c4c-40b0-b82f-20a9e377de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F4995A-07BC-4A09-80D8-62BC9FC8397C}">
  <ds:schemaRefs>
    <ds:schemaRef ds:uri="http://schemas.microsoft.com/sharepoint/v3/contenttype/forms"/>
  </ds:schemaRefs>
</ds:datastoreItem>
</file>

<file path=customXml/itemProps3.xml><?xml version="1.0" encoding="utf-8"?>
<ds:datastoreItem xmlns:ds="http://schemas.openxmlformats.org/officeDocument/2006/customXml" ds:itemID="{216898BC-74A4-4186-B8D4-B5E6ED48437B}">
  <ds:schemaRefs>
    <ds:schemaRef ds:uri="http://purl.org/dc/terms/"/>
    <ds:schemaRef ds:uri="http://www.w3.org/XML/1998/namespace"/>
    <ds:schemaRef ds:uri="http://schemas.openxmlformats.org/package/2006/metadata/core-properties"/>
    <ds:schemaRef ds:uri="http://schemas.microsoft.com/office/2006/documentManagement/types"/>
    <ds:schemaRef ds:uri="http://schemas.microsoft.com/office/2006/metadata/properties"/>
    <ds:schemaRef ds:uri="http://purl.org/dc/elements/1.1/"/>
    <ds:schemaRef ds:uri="http://schemas.microsoft.com/office/infopath/2007/PartnerControls"/>
    <ds:schemaRef ds:uri="fbf9c38b-0c4c-40b0-b82f-20a9e377de95"/>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Deck_DSCompliance Monitoring_v0 06_Mar 18 2015_new template</Template>
  <TotalTime>181</TotalTime>
  <Words>1708</Words>
  <Application>Microsoft Office PowerPoint</Application>
  <PresentationFormat>On-screen Show (4:3)</PresentationFormat>
  <Paragraphs>198</Paragraphs>
  <Slides>10</Slides>
  <Notes>5</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Deck_DSCompliance Monitoring_v0 06_Mar 18 2015_new template</vt:lpstr>
      <vt:lpstr>1_Deck_DSCompliance Monitoring_v0 06_Mar 18 2015_new template</vt:lpstr>
      <vt:lpstr>Annexe à la trousse de formation  visant les services de protection des adultes  et de soutien de l’emploi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MGS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Approach for  Developmental Services  Compliance Monitoring</dc:title>
  <dc:creator>Burnett, Monique (CSS)</dc:creator>
  <cp:lastModifiedBy>Burnett, Monique (MCSS)</cp:lastModifiedBy>
  <cp:revision>785</cp:revision>
  <cp:lastPrinted>2018-06-27T11:55:48Z</cp:lastPrinted>
  <dcterms:created xsi:type="dcterms:W3CDTF">2015-03-19T13:47:42Z</dcterms:created>
  <dcterms:modified xsi:type="dcterms:W3CDTF">2018-06-28T16:19:33Z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0x01010085A68B1332B2FA4C850549E0B7B74012</vt:lpwstr>
  </property>
</Properties>
</file>